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/>
  <p:notesSz cx="6858000" cy="9144000"/>
  <p:defaultTextStyle>
    <a:lvl1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1pPr>
    <a:lvl2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2pPr>
    <a:lvl3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3pPr>
    <a:lvl4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4pPr>
    <a:lvl5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5pPr>
    <a:lvl6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6pPr>
    <a:lvl7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7pPr>
    <a:lvl8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8pPr>
    <a:lvl9pPr>
      <a:defRPr sz="1400">
        <a:solidFill>
          <a:srgbClr val="003366"/>
        </a:solidFill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ECEC"/>
          </a:solidFill>
        </a:fill>
      </a:tcStyle>
    </a:wholeTbl>
    <a:band2H>
      <a:tcTxStyle b="def" i="def"/>
      <a:tcStyle>
        <a:tcBdr/>
        <a:fill>
          <a:solidFill>
            <a:srgbClr val="E7F6F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3CCCC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 b="def" i="def"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AE6DA"/>
          </a:solidFill>
        </a:fill>
      </a:tcStyle>
    </a:wholeTbl>
    <a:band2H>
      <a:tcTxStyle b="def" i="def"/>
      <a:tcStyle>
        <a:tcBdr/>
        <a:fill>
          <a:solidFill>
            <a:srgbClr val="EDF3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B9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7EA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Col>
    <a:la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CCCC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CD2"/>
          </a:solidFill>
        </a:fill>
      </a:tcStyle>
    </a:wholeTbl>
    <a:band2H>
      <a:tcTxStyle b="def" i="def"/>
      <a:tcStyle>
        <a:tcBdr/>
        <a:fill>
          <a:solidFill>
            <a:srgbClr val="E6E7EA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3366"/>
          </a:solidFill>
        </a:fill>
      </a:tcStyle>
    </a:firstRow>
  </a:tblStyle>
  <a:tblStyle styleId="{2708684C-4D16-4618-839F-0558EEFCDFE6}" styleName="">
    <a:tblBg/>
    <a:wholeTb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solidFill>
            <a:srgbClr val="003366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solidFill>
            <a:srgbClr val="003366">
              <a:alpha val="20000"/>
            </a:srgbClr>
          </a:solidFill>
        </a:fill>
      </a:tcStyle>
    </a:firstCol>
    <a:la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50800" cap="flat">
              <a:solidFill>
                <a:srgbClr val="003366"/>
              </a:solidFill>
              <a:prstDash val="solid"/>
              <a:bevel/>
            </a:ln>
          </a:top>
          <a:bottom>
            <a:ln w="127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3366"/>
        </a:fontRef>
        <a:srgbClr val="003366"/>
      </a:tcTxStyle>
      <a:tcStyle>
        <a:tcBdr>
          <a:left>
            <a:ln w="12700" cap="flat">
              <a:solidFill>
                <a:srgbClr val="003366"/>
              </a:solidFill>
              <a:prstDash val="solid"/>
              <a:bevel/>
            </a:ln>
          </a:left>
          <a:right>
            <a:ln w="12700" cap="flat">
              <a:solidFill>
                <a:srgbClr val="003366"/>
              </a:solidFill>
              <a:prstDash val="solid"/>
              <a:bevel/>
            </a:ln>
          </a:right>
          <a:top>
            <a:ln w="12700" cap="flat">
              <a:solidFill>
                <a:srgbClr val="003366"/>
              </a:solidFill>
              <a:prstDash val="solid"/>
              <a:bevel/>
            </a:ln>
          </a:top>
          <a:bottom>
            <a:ln w="25400" cap="flat">
              <a:solidFill>
                <a:srgbClr val="003366"/>
              </a:solidFill>
              <a:prstDash val="solid"/>
              <a:bevel/>
            </a:ln>
          </a:bottom>
          <a:insideH>
            <a:ln w="12700" cap="flat">
              <a:solidFill>
                <a:srgbClr val="003366"/>
              </a:solidFill>
              <a:prstDash val="solid"/>
              <a:bevel/>
            </a:ln>
          </a:insideH>
          <a:insideV>
            <a:ln w="12700" cap="flat">
              <a:solidFill>
                <a:srgbClr val="003366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4" name="Shape 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9"/>
          <p:cNvGrpSpPr/>
          <p:nvPr/>
        </p:nvGrpSpPr>
        <p:grpSpPr>
          <a:xfrm>
            <a:off x="-43" y="0"/>
            <a:ext cx="5867412" cy="6858000"/>
            <a:chOff x="-21" y="0"/>
            <a:chExt cx="5867411" cy="6858000"/>
          </a:xfrm>
        </p:grpSpPr>
        <p:sp>
          <p:nvSpPr>
            <p:cNvPr id="17" name="Shape 17"/>
            <p:cNvSpPr/>
            <p:nvPr/>
          </p:nvSpPr>
          <p:spPr>
            <a:xfrm>
              <a:off x="-22" y="0"/>
              <a:ext cx="4572009" cy="6858000"/>
            </a:xfrm>
            <a:prstGeom prst="rect">
              <a:avLst/>
            </a:prstGeom>
            <a:solidFill>
              <a:srgbClr val="99CC9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" name="Shape 18"/>
            <p:cNvSpPr/>
            <p:nvPr/>
          </p:nvSpPr>
          <p:spPr>
            <a:xfrm>
              <a:off x="685781" y="990598"/>
              <a:ext cx="5181609" cy="1905002"/>
            </a:xfrm>
            <a:prstGeom prst="roundRect">
              <a:avLst>
                <a:gd name="adj" fmla="val 10801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630606" y="4887911"/>
            <a:ext cx="4878400" cy="320685"/>
            <a:chOff x="-1" y="0"/>
            <a:chExt cx="4878399" cy="320683"/>
          </a:xfrm>
        </p:grpSpPr>
        <p:sp>
          <p:nvSpPr>
            <p:cNvPr id="20" name="Shape 20"/>
            <p:cNvSpPr/>
            <p:nvPr/>
          </p:nvSpPr>
          <p:spPr>
            <a:xfrm flipH="1">
              <a:off x="-2" y="0"/>
              <a:ext cx="4627493" cy="319088"/>
            </a:xfrm>
            <a:prstGeom prst="roundRect">
              <a:avLst>
                <a:gd name="adj" fmla="val 0"/>
              </a:avLst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1" name="Shape 21"/>
            <p:cNvSpPr/>
            <p:nvPr/>
          </p:nvSpPr>
          <p:spPr>
            <a:xfrm>
              <a:off x="4617958" y="-1"/>
              <a:ext cx="260441" cy="320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0800" y="0"/>
                  </a:ln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800"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</p:grpSp>
      <p:sp>
        <p:nvSpPr>
          <p:cNvPr id="23" name="Shape 23"/>
          <p:cNvSpPr/>
          <p:nvPr>
            <p:ph type="sldNum" sz="quarter" idx="2"/>
          </p:nvPr>
        </p:nvSpPr>
        <p:spPr>
          <a:xfrm>
            <a:off x="76200" y="6261463"/>
            <a:ext cx="585788" cy="474296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/>
            <a:fld id="{86CB4B4D-7CA3-9044-876B-883B54F8677D}" type="slidenum"/>
          </a:p>
        </p:txBody>
      </p:sp>
      <p:sp>
        <p:nvSpPr>
          <p:cNvPr id="24" name="Shape 24"/>
          <p:cNvSpPr/>
          <p:nvPr>
            <p:ph type="title"/>
          </p:nvPr>
        </p:nvSpPr>
        <p:spPr>
          <a:xfrm>
            <a:off x="685800" y="979487"/>
            <a:ext cx="8229600" cy="1925642"/>
          </a:xfrm>
          <a:prstGeom prst="rect">
            <a:avLst/>
          </a:prstGeom>
        </p:spPr>
        <p:txBody>
          <a:bodyPr anchor="ctr"/>
          <a:lstStyle/>
          <a:p>
            <a:pPr lvl="0"/>
          </a:p>
        </p:txBody>
      </p:sp>
      <p:sp>
        <p:nvSpPr>
          <p:cNvPr id="25" name="Shape 25"/>
          <p:cNvSpPr/>
          <p:nvPr>
            <p:ph type="body" idx="1"/>
          </p:nvPr>
        </p:nvSpPr>
        <p:spPr>
          <a:xfrm>
            <a:off x="4673600" y="2905125"/>
            <a:ext cx="4013200" cy="1843091"/>
          </a:xfrm>
          <a:prstGeom prst="rect">
            <a:avLst/>
          </a:prstGeom>
        </p:spPr>
        <p:txBody>
          <a:bodyPr anchor="b"/>
          <a:lstStyle/>
          <a:p>
            <a:pPr lvl="0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-231" y="-24"/>
            <a:ext cx="7618545" cy="6856431"/>
            <a:chOff x="-154" y="-16"/>
            <a:chExt cx="7618544" cy="6856430"/>
          </a:xfrm>
        </p:grpSpPr>
        <p:grpSp>
          <p:nvGrpSpPr>
            <p:cNvPr id="4" name="Group 4"/>
            <p:cNvGrpSpPr/>
            <p:nvPr/>
          </p:nvGrpSpPr>
          <p:grpSpPr>
            <a:xfrm>
              <a:off x="-155" y="-17"/>
              <a:ext cx="3199747" cy="6856431"/>
              <a:chOff x="-77" y="-8"/>
              <a:chExt cx="3199746" cy="6856430"/>
            </a:xfrm>
          </p:grpSpPr>
          <p:sp>
            <p:nvSpPr>
              <p:cNvPr id="2" name="Shape 2"/>
              <p:cNvSpPr/>
              <p:nvPr/>
            </p:nvSpPr>
            <p:spPr>
              <a:xfrm>
                <a:off x="-78" y="-8"/>
                <a:ext cx="761848" cy="6856430"/>
              </a:xfrm>
              <a:prstGeom prst="rect">
                <a:avLst/>
              </a:prstGeom>
              <a:solidFill>
                <a:srgbClr val="99CC9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3" name="Shape 3"/>
              <p:cNvSpPr/>
              <p:nvPr/>
            </p:nvSpPr>
            <p:spPr>
              <a:xfrm>
                <a:off x="457029" y="-9"/>
                <a:ext cx="2742640" cy="11665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14106"/>
                    </a:lnTo>
                    <a:lnTo>
                      <a:pt x="4750" y="14165"/>
                    </a:lnTo>
                    <a:lnTo>
                      <a:pt x="4425" y="14106"/>
                    </a:lnTo>
                    <a:lnTo>
                      <a:pt x="3850" y="14371"/>
                    </a:lnTo>
                    <a:cubicBezTo>
                      <a:pt x="3625" y="14635"/>
                      <a:pt x="3288" y="15076"/>
                      <a:pt x="3075" y="15605"/>
                    </a:cubicBezTo>
                    <a:cubicBezTo>
                      <a:pt x="2862" y="16134"/>
                      <a:pt x="2688" y="16869"/>
                      <a:pt x="2575" y="17544"/>
                    </a:cubicBezTo>
                    <a:cubicBezTo>
                      <a:pt x="2462" y="18220"/>
                      <a:pt x="2425" y="18896"/>
                      <a:pt x="2400" y="19572"/>
                    </a:cubicBezTo>
                    <a:lnTo>
                      <a:pt x="2400" y="21600"/>
                    </a:ln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99CC9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28510" y="1980734"/>
              <a:ext cx="7389880" cy="319027"/>
              <a:chOff x="0" y="0"/>
              <a:chExt cx="7389878" cy="319026"/>
            </a:xfrm>
          </p:grpSpPr>
          <p:sp>
            <p:nvSpPr>
              <p:cNvPr id="5" name="Shape 5"/>
              <p:cNvSpPr/>
              <p:nvPr/>
            </p:nvSpPr>
            <p:spPr>
              <a:xfrm>
                <a:off x="380923" y="0"/>
                <a:ext cx="7008955" cy="317438"/>
              </a:xfrm>
              <a:prstGeom prst="roundRect">
                <a:avLst>
                  <a:gd name="adj" fmla="val 0"/>
                </a:avLst>
              </a:prstGeom>
              <a:solidFill>
                <a:srgbClr val="0033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6" name="Shape 6"/>
              <p:cNvSpPr/>
              <p:nvPr/>
            </p:nvSpPr>
            <p:spPr>
              <a:xfrm flipH="1">
                <a:off x="-2" y="-1"/>
                <a:ext cx="393627" cy="3190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10800" y="0"/>
                    </a:ln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33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800"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</p:grpSp>
      </p:grpSp>
      <p:sp>
        <p:nvSpPr>
          <p:cNvPr id="9" name="Shape 9"/>
          <p:cNvSpPr/>
          <p:nvPr>
            <p:ph type="sldNum" sz="quarter" idx="2"/>
          </p:nvPr>
        </p:nvSpPr>
        <p:spPr>
          <a:xfrm>
            <a:off x="82550" y="6255113"/>
            <a:ext cx="587375" cy="474296"/>
          </a:xfrm>
          <a:prstGeom prst="rect">
            <a:avLst/>
          </a:prstGeom>
          <a:ln w="12700">
            <a:miter lim="400000"/>
          </a:ln>
        </p:spPr>
        <p:txBody>
          <a:bodyPr lIns="45699" tIns="45699" rIns="45699" bIns="45699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10" name="Shape 10"/>
          <p:cNvSpPr/>
          <p:nvPr>
            <p:ph type="title"/>
          </p:nvPr>
        </p:nvSpPr>
        <p:spPr>
          <a:xfrm>
            <a:off x="762000" y="0"/>
            <a:ext cx="7923215" cy="1905000"/>
          </a:xfrm>
          <a:prstGeom prst="rect">
            <a:avLst/>
          </a:prstGeom>
          <a:ln w="12700">
            <a:miter lim="400000"/>
          </a:ln>
        </p:spPr>
        <p:txBody>
          <a:bodyPr lIns="91421" tIns="91421" rIns="91421" bIns="91421" anchor="b"/>
          <a:lstStyle/>
          <a:p>
            <a:pPr lvl="0"/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xfrm>
            <a:off x="838200" y="2362200"/>
            <a:ext cx="7693025" cy="4495800"/>
          </a:xfrm>
          <a:prstGeom prst="rect">
            <a:avLst/>
          </a:prstGeom>
          <a:ln w="12700">
            <a:miter lim="400000"/>
          </a:ln>
        </p:spPr>
        <p:txBody>
          <a:bodyPr lIns="91421" tIns="91421" rIns="91421" bIns="91421"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spd="med" advClick="1"/>
  <p:txStyles>
    <p:titleStyle>
      <a:lvl1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b="1" sz="3600">
          <a:solidFill>
            <a:srgbClr val="006666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209550">
        <a:spcBef>
          <a:spcPts val="500"/>
        </a:spcBef>
        <a:buClr>
          <a:srgbClr val="003366"/>
        </a:buClr>
        <a:buSzPct val="100000"/>
        <a:buFont typeface="Helvetica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1pPr>
      <a:lvl2pPr marL="882650" indent="-311150">
        <a:spcBef>
          <a:spcPts val="500"/>
        </a:spcBef>
        <a:buClr>
          <a:srgbClr val="003366"/>
        </a:buClr>
        <a:buSzPct val="100000"/>
        <a:buFont typeface="Helvetica"/>
        <a:buChar char="–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2pPr>
      <a:lvl3pPr marL="1298575" indent="-288925">
        <a:spcBef>
          <a:spcPts val="500"/>
        </a:spcBef>
        <a:buClr>
          <a:srgbClr val="003366"/>
        </a:buClr>
        <a:buSzPct val="100000"/>
        <a:buFont typeface="Helvetica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3pPr>
      <a:lvl4pPr marL="1749774" indent="-276577">
        <a:spcBef>
          <a:spcPts val="500"/>
        </a:spcBef>
        <a:buClr>
          <a:srgbClr val="003366"/>
        </a:buClr>
        <a:buSzPct val="100000"/>
        <a:buFont typeface="Helvetica"/>
        <a:buChar char="–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4pPr>
      <a:lvl5pPr marL="2227438" indent="-316088">
        <a:spcBef>
          <a:spcPts val="500"/>
        </a:spcBef>
        <a:buClr>
          <a:srgbClr val="003366"/>
        </a:buClr>
        <a:buSzPct val="100000"/>
        <a:buFont typeface="Helvetica"/>
        <a:buChar char="●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5pPr>
      <a:lvl6pPr marL="2684638" indent="-316088">
        <a:spcBef>
          <a:spcPts val="500"/>
        </a:spcBef>
        <a:buClr>
          <a:srgbClr val="003366"/>
        </a:buClr>
        <a:buSzPct val="100000"/>
        <a:buFont typeface="Helvetica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6pPr>
      <a:lvl7pPr marL="3141838" indent="-316088">
        <a:spcBef>
          <a:spcPts val="500"/>
        </a:spcBef>
        <a:buClr>
          <a:srgbClr val="003366"/>
        </a:buClr>
        <a:buSzPct val="100000"/>
        <a:buFont typeface="Helvetica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7pPr>
      <a:lvl8pPr marL="3599038" indent="-316088">
        <a:spcBef>
          <a:spcPts val="500"/>
        </a:spcBef>
        <a:buClr>
          <a:srgbClr val="003366"/>
        </a:buClr>
        <a:buSzPct val="100000"/>
        <a:buFont typeface="Helvetica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8pPr>
      <a:lvl9pPr marL="4056238" indent="-316088">
        <a:spcBef>
          <a:spcPts val="500"/>
        </a:spcBef>
        <a:buClr>
          <a:srgbClr val="003366"/>
        </a:buClr>
        <a:buSzPct val="100000"/>
        <a:buFont typeface="Helvetica"/>
        <a:buChar char="•"/>
        <a:defRPr sz="2800">
          <a:solidFill>
            <a:srgbClr val="003366"/>
          </a:solidFill>
          <a:latin typeface="Arial"/>
          <a:ea typeface="Arial"/>
          <a:cs typeface="Arial"/>
          <a:sym typeface="Arial"/>
        </a:defRPr>
      </a:lvl9pPr>
    </p:bodyStyle>
    <p:otherStyle>
      <a:lvl1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ctr">
        <a:defRPr b="1" sz="26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744536" y="1049336"/>
            <a:ext cx="8110540" cy="178594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algn="ctr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03366"/>
                </a:solidFill>
              </a:rPr>
              <a:t>La Contrattazione Collettiva in Francia:</a:t>
            </a:r>
            <a:br>
              <a:rPr b="1" sz="3200">
                <a:solidFill>
                  <a:srgbClr val="003366"/>
                </a:solidFill>
              </a:rPr>
            </a:br>
            <a:r>
              <a:rPr b="1" sz="3200">
                <a:solidFill>
                  <a:srgbClr val="003366"/>
                </a:solidFill>
              </a:rPr>
              <a:t>tradizioni, innovazioni istituzionali e questioni attuali</a:t>
            </a:r>
          </a:p>
        </p:txBody>
      </p:sp>
      <p:sp>
        <p:nvSpPr>
          <p:cNvPr id="30" name="Shape 30"/>
          <p:cNvSpPr/>
          <p:nvPr>
            <p:ph type="body" idx="1"/>
          </p:nvPr>
        </p:nvSpPr>
        <p:spPr>
          <a:xfrm>
            <a:off x="4670425" y="2851150"/>
            <a:ext cx="4017963" cy="187325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0">
              <a:lnSpc>
                <a:spcPct val="90000"/>
              </a:lnSpc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6666"/>
                </a:solidFill>
              </a:rPr>
              <a:t>Annette Jobert </a:t>
            </a:r>
            <a:endParaRPr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006666"/>
                </a:solidFill>
              </a:rPr>
              <a:t> IDHE ENS-Cachan</a:t>
            </a:r>
            <a:endParaRPr sz="2000"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000">
              <a:solidFill>
                <a:srgbClr val="006666"/>
              </a:solidFill>
            </a:endParaRPr>
          </a:p>
          <a:p>
            <a:pPr lvl="0" marL="0" indent="0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i="1" sz="2000">
                <a:solidFill>
                  <a:srgbClr val="006666"/>
                </a:solidFill>
              </a:rPr>
              <a:t>Pescara, 22 Ottobre 2015</a:t>
            </a:r>
          </a:p>
        </p:txBody>
      </p:sp>
      <p:sp>
        <p:nvSpPr>
          <p:cNvPr id="31" name="Shape 31"/>
          <p:cNvSpPr/>
          <p:nvPr/>
        </p:nvSpPr>
        <p:spPr>
          <a:xfrm>
            <a:off x="74608" y="6352864"/>
            <a:ext cx="587383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Contrattazione collettiva aziendale(2): materie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xfrm>
            <a:off x="8255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415062" indent="-415062" defTabSz="813816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Salari reali, bonus, piani di risparmio (salariale)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Organizzazione dell’orario di lavoro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Classificazioni, programmazione strategica della forza lavoro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Vantaggi supplementari (protezione sociale)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Condizioni di lavoro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Occupazione dei giovani e dei lavoratori anziani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Uguaglianza uomo/donna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Mobbing e molestie sessuali, stress da lavoro </a:t>
            </a:r>
            <a:endParaRPr sz="2100"/>
          </a:p>
          <a:p>
            <a:pPr lvl="0" marL="415062" indent="-415062" defTabSz="813816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100">
                <a:solidFill>
                  <a:srgbClr val="003366"/>
                </a:solidFill>
              </a:rPr>
              <a:t>istituzioni rappresentativi (elette) e diritti sindacali</a:t>
            </a:r>
          </a:p>
        </p:txBody>
      </p:sp>
      <p:sp>
        <p:nvSpPr>
          <p:cNvPr id="67" name="Shape 67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RISULTATI </a:t>
            </a:r>
          </a:p>
        </p:txBody>
      </p:sp>
      <p:sp>
        <p:nvSpPr>
          <p:cNvPr id="70" name="Shape 70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2007747" indent="-200774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Circa 35 000 accordi a livello d’impresa ogni anno</a:t>
            </a:r>
            <a:endParaRPr sz="2800">
              <a:solidFill>
                <a:srgbClr val="003366"/>
              </a:solidFill>
            </a:endParaRPr>
          </a:p>
          <a:p>
            <a:pPr lvl="0" marL="2007747" indent="-2007747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Circa 7,5 milioni di lavoratori coperti, cifra vicina alla metà dell’intero settore privato </a:t>
            </a:r>
            <a:endParaRPr sz="2800">
              <a:solidFill>
                <a:srgbClr val="003366"/>
              </a:solidFill>
            </a:endParaRPr>
          </a:p>
          <a:p>
            <a:pPr lvl="0" marL="2007747" indent="-2007747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84 % di accordi firmati da imprese con più di 50 dipendenti</a:t>
            </a:r>
            <a:endParaRPr sz="2800">
              <a:solidFill>
                <a:srgbClr val="003366"/>
              </a:solidFill>
            </a:endParaRPr>
          </a:p>
          <a:p>
            <a:pPr lvl="0" indent="-3429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 </a:t>
            </a:r>
          </a:p>
        </p:txBody>
      </p:sp>
      <p:sp>
        <p:nvSpPr>
          <p:cNvPr id="71" name="Shape 71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 Accordi interprofessionali (1): materie e attori</a:t>
            </a:r>
          </a:p>
        </p:txBody>
      </p:sp>
      <p:sp>
        <p:nvSpPr>
          <p:cNvPr id="74" name="Shape 74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701205" indent="-1701205" defTabSz="896111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003366"/>
                </a:solidFill>
              </a:rPr>
              <a:t>Accordi con un ampio raggio di materie sociali come protezione sociale, inclusione sociale, pensioni complementari, formazione continua, regole del marcato del lavoro, flessibilità…</a:t>
            </a:r>
            <a:endParaRPr sz="2700"/>
          </a:p>
          <a:p>
            <a:pPr lvl="0" marL="1701205" indent="-1701205" defTabSz="896111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003366"/>
                </a:solidFill>
              </a:rPr>
              <a:t>Conclusi da sindacati e associazioni dei datori (organizzazioni di vertice) alle quali sono affiliate le federazioni professionali e territoriali.</a:t>
            </a:r>
          </a:p>
        </p:txBody>
      </p:sp>
      <p:sp>
        <p:nvSpPr>
          <p:cNvPr id="75" name="Shape 75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defTabSz="87630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Accordi interprofessionali (2): </a:t>
            </a:r>
            <a:br>
              <a:rPr b="1" sz="3400">
                <a:solidFill>
                  <a:srgbClr val="006666"/>
                </a:solidFill>
              </a:rPr>
            </a:br>
            <a:r>
              <a:rPr b="1" sz="3400">
                <a:solidFill>
                  <a:srgbClr val="006666"/>
                </a:solidFill>
              </a:rPr>
              <a:t>ruolo dello Stato</a:t>
            </a:r>
          </a:p>
        </p:txBody>
      </p:sp>
      <p:sp>
        <p:nvSpPr>
          <p:cNvPr id="78" name="Shape 78"/>
          <p:cNvSpPr/>
          <p:nvPr>
            <p:ph type="body" idx="1"/>
          </p:nvPr>
        </p:nvSpPr>
        <p:spPr>
          <a:xfrm>
            <a:off x="825500" y="23495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2007747" indent="-200774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Il governo è spesso coinvolto nella negoziazione di tali accordi perché le materie rientrano nelle politiche pubbliche  </a:t>
            </a:r>
            <a:endParaRPr sz="2800">
              <a:solidFill>
                <a:srgbClr val="003366"/>
              </a:solidFill>
            </a:endParaRPr>
          </a:p>
          <a:p>
            <a:pPr lvl="0" marL="2007747" indent="-2007747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Il governo fissa l’agenda delle riforme ed è chiamato a finanziarle</a:t>
            </a:r>
            <a:endParaRPr sz="2800">
              <a:solidFill>
                <a:srgbClr val="003366"/>
              </a:solidFill>
            </a:endParaRPr>
          </a:p>
          <a:p>
            <a:pPr lvl="0" marL="2007747" indent="-2007747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Accordi generalmente recepiti dalla legge </a:t>
            </a:r>
          </a:p>
        </p:txBody>
      </p:sp>
      <p:sp>
        <p:nvSpPr>
          <p:cNvPr id="79" name="Shape 79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type="title"/>
          </p:nvPr>
        </p:nvSpPr>
        <p:spPr>
          <a:xfrm>
            <a:off x="739774" y="820737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Accordi interprofessionali (3): tendenze</a:t>
            </a:r>
          </a:p>
        </p:txBody>
      </p:sp>
      <p:sp>
        <p:nvSpPr>
          <p:cNvPr id="82" name="Shape 82"/>
          <p:cNvSpPr/>
          <p:nvPr>
            <p:ph type="body" idx="1"/>
          </p:nvPr>
        </p:nvSpPr>
        <p:spPr>
          <a:xfrm>
            <a:off x="838200" y="23749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403871" indent="-1403871" defTabSz="859993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Tale livello negoziale sta diventando importante per alleviare gli effetti della crisi economica sia per i lavoratori che per le imprese</a:t>
            </a:r>
            <a:endParaRPr sz="2574"/>
          </a:p>
          <a:p>
            <a:pPr lvl="0" marL="1403871" indent="-1403871" defTabSz="859993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2C57"/>
                </a:solidFill>
              </a:rPr>
              <a:t>É</a:t>
            </a:r>
            <a:r>
              <a:rPr sz="2574"/>
              <a:t> </a:t>
            </a:r>
            <a:r>
              <a:rPr sz="2574">
                <a:solidFill>
                  <a:srgbClr val="003366"/>
                </a:solidFill>
              </a:rPr>
              <a:t>in atto un acceso dibattito sulla competitività dell’economia francese </a:t>
            </a:r>
            <a:endParaRPr sz="2574"/>
          </a:p>
          <a:p>
            <a:pPr lvl="0" marL="1403871" indent="-1403871" defTabSz="859993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2C57"/>
                </a:solidFill>
              </a:rPr>
              <a:t>Vi è u</a:t>
            </a:r>
            <a:r>
              <a:rPr sz="2574">
                <a:solidFill>
                  <a:srgbClr val="003366"/>
                </a:solidFill>
              </a:rPr>
              <a:t>na tendenza verso gli accordi trasversali sulle regole del mercato del lavoro</a:t>
            </a:r>
            <a:endParaRPr sz="2574"/>
          </a:p>
          <a:p>
            <a:pPr lvl="0" marL="322496" indent="-322496" defTabSz="859993">
              <a:spcBef>
                <a:spcPts val="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    </a:t>
            </a:r>
          </a:p>
        </p:txBody>
      </p:sp>
      <p:sp>
        <p:nvSpPr>
          <p:cNvPr id="83" name="Shape 83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3.1. Una grande riforma sulle regole in materia di rappresentatività </a:t>
            </a:r>
          </a:p>
        </p:txBody>
      </p:sp>
      <p:sp>
        <p:nvSpPr>
          <p:cNvPr id="86" name="Shape 86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927437" indent="-1927437" defTabSz="877823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688">
                <a:solidFill>
                  <a:srgbClr val="003366"/>
                </a:solidFill>
              </a:rPr>
              <a:t>“Posizione comune” firmata il 9 aprile 2008 dalle due più importanti confederazioni di lavoratori: CGT, CFDT ; e sul versante opposto firmata da MEDEF e CGPME </a:t>
            </a:r>
            <a:endParaRPr sz="2688">
              <a:solidFill>
                <a:srgbClr val="003366"/>
              </a:solidFill>
            </a:endParaRPr>
          </a:p>
          <a:p>
            <a:pPr lvl="0" marL="1927437" indent="-1927437" defTabSz="877823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688">
                <a:solidFill>
                  <a:srgbClr val="003366"/>
                </a:solidFill>
              </a:rPr>
              <a:t>Legge del 20 agosto 2008 sulla “rinnovazione della democrazia sociale” che sul punto recepisce la Posizione comune </a:t>
            </a:r>
          </a:p>
        </p:txBody>
      </p:sp>
      <p:sp>
        <p:nvSpPr>
          <p:cNvPr id="87" name="Shape 87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Nuovi criteri di rappresentatività</a:t>
            </a: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2007747" indent="-200774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7 criteri tra i quali il più importante è l’</a:t>
            </a:r>
            <a:r>
              <a:rPr i="1" sz="2800">
                <a:solidFill>
                  <a:srgbClr val="003366"/>
                </a:solidFill>
              </a:rPr>
              <a:t>audience</a:t>
            </a:r>
            <a:r>
              <a:rPr sz="2800">
                <a:solidFill>
                  <a:srgbClr val="003366"/>
                </a:solidFill>
              </a:rPr>
              <a:t> ottenuta dai sindacati nel corso delle elezioni professionali  </a:t>
            </a:r>
            <a:endParaRPr sz="2800">
              <a:solidFill>
                <a:srgbClr val="003366"/>
              </a:solidFill>
            </a:endParaRPr>
          </a:p>
          <a:p>
            <a:pPr lvl="0" marL="2007747" indent="-2007747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il 10% è necessario a livello d’impresa o di stabilimento, l’8% a livello settoriale</a:t>
            </a:r>
            <a:endParaRPr sz="2800">
              <a:solidFill>
                <a:srgbClr val="003366"/>
              </a:solidFill>
            </a:endParaRPr>
          </a:p>
          <a:p>
            <a:pPr lvl="0" indent="-3429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91" name="Shape 91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xfrm>
            <a:off x="811211" y="892175"/>
            <a:ext cx="7812090" cy="10302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Nuove regole per gli accordi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771865" indent="-1771865" defTabSz="869044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Il diritto a negoziare è riconosciuto in favore delle sole organizzazioni rappresentative</a:t>
            </a:r>
            <a:endParaRPr sz="2574"/>
          </a:p>
          <a:p>
            <a:pPr lvl="0" marL="1771865" indent="-1771865" defTabSz="869044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Per essere valido, un accordo deve essere firmato da una o più organizzazioni che abbiano raccolto almeno il 30% dei voti ottenuti alle elezioni professionali e non incontrare l’opposizione di quelle che abbiano ottenuto la maggioranza dei voti alle medesime elezioni</a:t>
            </a:r>
          </a:p>
        </p:txBody>
      </p:sp>
      <p:sp>
        <p:nvSpPr>
          <p:cNvPr id="95" name="Shape 95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Sindacati rappresentativi nel 2013</a:t>
            </a:r>
          </a:p>
        </p:txBody>
      </p:sp>
      <p:sp>
        <p:nvSpPr>
          <p:cNvPr id="98" name="Shape 98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A livello nazionale, 5 confederazioni conservano la loro rappresentatività: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spcBef>
                <a:spcPts val="400"/>
              </a:spcBef>
              <a:buSzPct val="75000"/>
              <a:buFont typeface="Arial"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CGT :  30,6%</a:t>
            </a:r>
            <a:endParaRPr sz="2400"/>
          </a:p>
          <a:p>
            <a:pPr lvl="0" marL="0" indent="0">
              <a:spcBef>
                <a:spcPts val="400"/>
              </a:spcBef>
              <a:buSzPct val="75000"/>
              <a:buFont typeface="Arial"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CFDT :  29,7%</a:t>
            </a:r>
            <a:endParaRPr sz="2400"/>
          </a:p>
          <a:p>
            <a:pPr lvl="0" marL="0" indent="0">
              <a:spcBef>
                <a:spcPts val="400"/>
              </a:spcBef>
              <a:buSzPct val="75000"/>
              <a:buFont typeface="Arial"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FO :   18,2%</a:t>
            </a:r>
            <a:endParaRPr sz="2400"/>
          </a:p>
          <a:p>
            <a:pPr lvl="0" marL="0" indent="0">
              <a:spcBef>
                <a:spcPts val="400"/>
              </a:spcBef>
              <a:buSzPct val="75000"/>
              <a:buFont typeface="Arial"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CFE-CGC : 10,8%</a:t>
            </a:r>
            <a:endParaRPr sz="2400"/>
          </a:p>
          <a:p>
            <a:pPr lvl="0" marL="0" indent="0">
              <a:spcBef>
                <a:spcPts val="400"/>
              </a:spcBef>
              <a:buSzPct val="75000"/>
              <a:buFont typeface="Arial"/>
              <a:buChar char="-"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3366"/>
                </a:solidFill>
              </a:rPr>
              <a:t>CFTC :  10,3%</a:t>
            </a:r>
            <a:endParaRPr sz="2400"/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99" name="Shape 99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3.2. Istituzioni del welfare in discussione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877093" y="2362200"/>
            <a:ext cx="7693026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418654" indent="-1418654" defTabSz="869043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L’assicurazione di disoccupazione, i fondi per le pensioni</a:t>
            </a:r>
            <a:r>
              <a:rPr sz="1782"/>
              <a:t> </a:t>
            </a:r>
            <a:r>
              <a:rPr sz="2574">
                <a:solidFill>
                  <a:srgbClr val="003366"/>
                </a:solidFill>
              </a:rPr>
              <a:t>complementari, gli assegni familiari e di cura sono gestiti dalle parti sociali</a:t>
            </a:r>
            <a:endParaRPr sz="2574"/>
          </a:p>
          <a:p>
            <a:pPr lvl="0" marL="1418654" indent="-1418654" defTabSz="869043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ma con uno stretto controllo da parte dello Stato</a:t>
            </a:r>
            <a:endParaRPr sz="2574"/>
          </a:p>
          <a:p>
            <a:pPr lvl="0" marL="1418654" indent="-1418654" defTabSz="869043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03366"/>
                </a:solidFill>
              </a:rPr>
              <a:t>Il sistema di welfare è colpito dalla crisi economica e ci sono serie difficoltà per riformarlo</a:t>
            </a:r>
          </a:p>
        </p:txBody>
      </p:sp>
      <p:sp>
        <p:nvSpPr>
          <p:cNvPr id="103" name="Shape 103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Contenuto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254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1. Gli attori delle relazioni industriali: sindacati, associazioni dei datori di lavoro, Stato</a:t>
            </a:r>
            <a:endParaRPr sz="2800">
              <a:solidFill>
                <a:srgbClr val="003366"/>
              </a:solidFill>
            </a:endParaRPr>
          </a:p>
          <a:p>
            <a:pPr lvl="0" marL="0" indent="25400">
              <a:buSzTx/>
              <a:buNone/>
              <a:defRPr sz="1800">
                <a:solidFill>
                  <a:srgbClr val="000000"/>
                </a:solidFill>
              </a:defRPr>
            </a:pPr>
            <a:endParaRPr sz="2800">
              <a:solidFill>
                <a:srgbClr val="003366"/>
              </a:solidFill>
            </a:endParaRPr>
          </a:p>
          <a:p>
            <a:pPr lvl="0" marL="0" indent="254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2. La struttura della contrattazione collettiva</a:t>
            </a:r>
            <a:endParaRPr sz="2800">
              <a:solidFill>
                <a:srgbClr val="003366"/>
              </a:solidFill>
            </a:endParaRPr>
          </a:p>
          <a:p>
            <a:pPr lvl="0" marL="0" indent="25400">
              <a:buSzTx/>
              <a:buNone/>
              <a:defRPr sz="1800">
                <a:solidFill>
                  <a:srgbClr val="000000"/>
                </a:solidFill>
              </a:defRPr>
            </a:pPr>
            <a:endParaRPr sz="2800">
              <a:solidFill>
                <a:srgbClr val="003366"/>
              </a:solidFill>
            </a:endParaRPr>
          </a:p>
          <a:p>
            <a:pPr lvl="0" marL="0" indent="254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3. Questioni attuali e future</a:t>
            </a:r>
          </a:p>
        </p:txBody>
      </p:sp>
      <p:sp>
        <p:nvSpPr>
          <p:cNvPr id="35" name="Shape 35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67536">
              <a:defRPr sz="33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300">
                <a:solidFill>
                  <a:srgbClr val="006666"/>
                </a:solidFill>
              </a:rPr>
              <a:t>3.3. Nuove responsabilità per le parti sociali nella regolazione del lavoro (1)</a:t>
            </a:r>
          </a:p>
        </p:txBody>
      </p:sp>
      <p:sp>
        <p:nvSpPr>
          <p:cNvPr id="106" name="Shape 106"/>
          <p:cNvSpPr/>
          <p:nvPr>
            <p:ph type="body" idx="1"/>
          </p:nvPr>
        </p:nvSpPr>
        <p:spPr>
          <a:xfrm>
            <a:off x="755650" y="23495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800" u="sng">
                <a:solidFill>
                  <a:srgbClr val="003366"/>
                </a:solidFill>
              </a:rPr>
              <a:t>Legge del 31 gennaio 2007</a:t>
            </a:r>
            <a:endParaRPr b="1" u="sng"/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Richiede che il Governo apra una consultazione con le parti sociali rappresentative prima di adottare ogni riforma in materia di lavoro, occupazione e/o formazione professionale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Le parti sociali possono negoziare sull’oggetto della contemplata riforma</a:t>
            </a:r>
          </a:p>
        </p:txBody>
      </p:sp>
      <p:sp>
        <p:nvSpPr>
          <p:cNvPr id="107" name="Shape 107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“Grandi conferenze sociali” (2)</a:t>
            </a:r>
          </a:p>
        </p:txBody>
      </p:sp>
      <p:sp>
        <p:nvSpPr>
          <p:cNvPr id="110" name="Shape 110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709296" indent="-1709296" defTabSz="869406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48">
                <a:solidFill>
                  <a:srgbClr val="003366"/>
                </a:solidFill>
              </a:rPr>
              <a:t>Il nuovo metodo del governo socialista. Queste conferenze puntano a ottenere la piena partecipazione delle parti sociali alla decisione </a:t>
            </a:r>
            <a:endParaRPr sz="2548"/>
          </a:p>
          <a:p>
            <a:pPr lvl="0" marL="1709296" indent="-1709296" defTabSz="869406">
              <a:spcBef>
                <a:spcPts val="2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48">
                <a:solidFill>
                  <a:srgbClr val="003366"/>
                </a:solidFill>
              </a:rPr>
              <a:t>Prima conferenza tenutasi a luglio 2012, la seconda a luglio 2013 e la terza a luglio 2014</a:t>
            </a:r>
            <a:endParaRPr sz="2548"/>
          </a:p>
          <a:p>
            <a:pPr lvl="0" marL="1709296" indent="-1709296" defTabSz="869406">
              <a:spcBef>
                <a:spcPts val="2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48">
                <a:solidFill>
                  <a:srgbClr val="003366"/>
                </a:solidFill>
              </a:rPr>
              <a:t>Stabiliscono un piano d’azione per le riforme e negoziazioni per i successivi 12 mesi</a:t>
            </a:r>
          </a:p>
        </p:txBody>
      </p:sp>
      <p:sp>
        <p:nvSpPr>
          <p:cNvPr id="111" name="Shape 111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3.4. Flessibilità e sicurezza nell’occupazione</a:t>
            </a:r>
          </a:p>
        </p:txBody>
      </p:sp>
      <p:sp>
        <p:nvSpPr>
          <p:cNvPr id="114" name="Shape 114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i="1" sz="2800">
                <a:solidFill>
                  <a:srgbClr val="003366"/>
                </a:solidFill>
              </a:rPr>
              <a:t>Due accordi trasversali di livello interprofessionale</a:t>
            </a:r>
            <a:endParaRPr i="1"/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i="1" sz="2800">
                <a:solidFill>
                  <a:srgbClr val="003366"/>
                </a:solidFill>
              </a:rPr>
              <a:t> </a:t>
            </a:r>
            <a:r>
              <a:rPr sz="2800">
                <a:solidFill>
                  <a:srgbClr val="003366"/>
                </a:solidFill>
              </a:rPr>
              <a:t>Accordo 11 gennaio 2008 su “modernizzazione del mercato del lavoro” (Legge del 25 giugno 2008)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Accordo 13 gennaio 2013 su “sicurezza nell’occupazione” (Legge del 14 giugno 2013)</a:t>
            </a:r>
          </a:p>
        </p:txBody>
      </p:sp>
      <p:sp>
        <p:nvSpPr>
          <p:cNvPr id="115" name="Shape 115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3.5. Il dialogo sociale territoriale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987670" indent="-1987670" defTabSz="905255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003366"/>
                </a:solidFill>
              </a:rPr>
              <a:t>Dialogo sociale sulle dinamiche economiche e sociali di livello territoriale</a:t>
            </a:r>
            <a:endParaRPr sz="2772">
              <a:solidFill>
                <a:srgbClr val="003366"/>
              </a:solidFill>
            </a:endParaRPr>
          </a:p>
          <a:p>
            <a:pPr lvl="0" marL="1987670" indent="-1987670" defTabSz="905255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003366"/>
                </a:solidFill>
              </a:rPr>
              <a:t>Problematiche sullo sviluppo economico, inclusione sociale, ambiente di lavoro, innovazione…</a:t>
            </a:r>
            <a:endParaRPr sz="2772">
              <a:solidFill>
                <a:srgbClr val="003366"/>
              </a:solidFill>
            </a:endParaRPr>
          </a:p>
          <a:p>
            <a:pPr lvl="0" marL="1987670" indent="-1987670" defTabSz="905255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003366"/>
                </a:solidFill>
              </a:rPr>
              <a:t>Coinvolge una pluralità di attori: imprese, sindacati, ONG, associazioni, autorità locali…</a:t>
            </a:r>
          </a:p>
        </p:txBody>
      </p:sp>
      <p:sp>
        <p:nvSpPr>
          <p:cNvPr id="119" name="Shape 119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Cambiamenti rilevanti nel sistema di relazioni industriali?</a:t>
            </a:r>
          </a:p>
        </p:txBody>
      </p:sp>
      <p:sp>
        <p:nvSpPr>
          <p:cNvPr id="122" name="Shape 122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787637" indent="-787637" defTabSz="905255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003366"/>
                </a:solidFill>
              </a:rPr>
              <a:t>Riforme sulla rappresentatività sindacale e sul mercato del lavoro potrebbero condurre a rilevanti cambiamenti a livello d’impresa: ancorando l’azione collettiva nei luoghi di lavoro, rafforzano la legittimità dei sindacati e della contrattazione collettiva</a:t>
            </a:r>
            <a:endParaRPr sz="2376"/>
          </a:p>
          <a:p>
            <a:pPr lvl="0" marL="787637" indent="-787637" defTabSz="905255">
              <a:spcBef>
                <a:spcPts val="3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002C57"/>
                </a:solidFill>
              </a:rPr>
              <a:t>Tali riforme s</a:t>
            </a:r>
            <a:r>
              <a:rPr sz="2376">
                <a:solidFill>
                  <a:srgbClr val="003366"/>
                </a:solidFill>
              </a:rPr>
              <a:t>ono sufficienti a potenziare la forza dei sindacati nell’odierna crisi e a invertire l’attuale tendenza del mercato del lavoro (tasso di disoccupazione, crescita dell’occupazione precaria…)? Probabilmente no…</a:t>
            </a:r>
          </a:p>
        </p:txBody>
      </p:sp>
      <p:sp>
        <p:nvSpPr>
          <p:cNvPr id="123" name="Shape 123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7822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Riforme della contrattazione collettiva</a:t>
            </a:r>
          </a:p>
        </p:txBody>
      </p:sp>
      <p:sp>
        <p:nvSpPr>
          <p:cNvPr id="126" name="Shape 126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927437" indent="-1927437" defTabSz="877823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688">
                <a:solidFill>
                  <a:srgbClr val="003366"/>
                </a:solidFill>
              </a:rPr>
              <a:t>Ulteriori riforme sono previste per ridurre il ruolo della legislazione e rafforzare la contrattazione collettiva al fine di stimolare la crescita economica e l’occupazione</a:t>
            </a:r>
            <a:endParaRPr sz="2688">
              <a:solidFill>
                <a:srgbClr val="003366"/>
              </a:solidFill>
            </a:endParaRPr>
          </a:p>
          <a:p>
            <a:pPr lvl="0" marL="1927437" indent="-1927437" defTabSz="877823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688">
                <a:solidFill>
                  <a:srgbClr val="003366"/>
                </a:solidFill>
              </a:rPr>
              <a:t>Un rapporto ufficiale pubblicato a settembre  2015 su “Contrattazione collettiva, lavoro e occupazione”: solleva un importante dibattito in Francia</a:t>
            </a:r>
          </a:p>
        </p:txBody>
      </p:sp>
      <p:sp>
        <p:nvSpPr>
          <p:cNvPr id="127" name="Shape 127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>
              <a:defRPr sz="32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06666"/>
                </a:solidFill>
              </a:rPr>
              <a:t>1.1. Sindacati</a:t>
            </a:r>
          </a:p>
        </p:txBody>
      </p:sp>
      <p:sp>
        <p:nvSpPr>
          <p:cNvPr id="38" name="Shape 38"/>
          <p:cNvSpPr/>
          <p:nvPr>
            <p:ph type="body" idx="1"/>
          </p:nvPr>
        </p:nvSpPr>
        <p:spPr>
          <a:xfrm>
            <a:off x="838200" y="2362200"/>
            <a:ext cx="7693025" cy="408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859181" indent="-1859181" algn="just" defTabSz="878097">
              <a:spcBef>
                <a:spcPts val="0"/>
              </a:spcBef>
              <a:buSzPct val="75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619">
                <a:solidFill>
                  <a:srgbClr val="003366"/>
                </a:solidFill>
              </a:rPr>
              <a:t>Bassa sindacalizzazione: circa l’8 % (14 % nel settore pubblico e 5 % in quello privato)</a:t>
            </a:r>
            <a:endParaRPr sz="2619"/>
          </a:p>
          <a:p>
            <a:pPr lvl="0" marL="1859181" indent="-1859181" algn="just" defTabSz="878097">
              <a:spcBef>
                <a:spcPts val="300"/>
              </a:spcBef>
              <a:buSzPct val="75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619">
                <a:solidFill>
                  <a:srgbClr val="003366"/>
                </a:solidFill>
              </a:rPr>
              <a:t>Cinque confederazioni nazionali: CGT, CFDT, FO, CFTC, CFE-CGC</a:t>
            </a:r>
            <a:endParaRPr sz="2619"/>
          </a:p>
          <a:p>
            <a:pPr lvl="0" marL="1859181" indent="-1859181" algn="just" defTabSz="878097">
              <a:spcBef>
                <a:spcPts val="300"/>
              </a:spcBef>
              <a:buSzPct val="75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619">
                <a:solidFill>
                  <a:srgbClr val="003366"/>
                </a:solidFill>
              </a:rPr>
              <a:t>Sono riconosciute come organizzazioni rappresentative dalle autorità pubbliche dal 1966 (conferendo loro alcuni diritti esclusivi).</a:t>
            </a:r>
            <a:endParaRPr sz="2619"/>
          </a:p>
          <a:p>
            <a:pPr lvl="0" marL="1859181" indent="-1859181" algn="just" defTabSz="878097">
              <a:spcBef>
                <a:spcPts val="300"/>
              </a:spcBef>
              <a:buSzPct val="75000"/>
              <a:buFont typeface="Arial"/>
              <a:buChar char="•"/>
              <a:defRPr sz="1800">
                <a:solidFill>
                  <a:srgbClr val="000000"/>
                </a:solidFill>
              </a:defRPr>
            </a:pPr>
            <a:r>
              <a:rPr sz="2619">
                <a:solidFill>
                  <a:srgbClr val="003366"/>
                </a:solidFill>
              </a:rPr>
              <a:t> Riforma del 2008</a:t>
            </a:r>
          </a:p>
        </p:txBody>
      </p:sp>
      <p:sp>
        <p:nvSpPr>
          <p:cNvPr id="39" name="Shape 39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85825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1.2. Associazioni dei datori di lavoro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42871" indent="-109534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</a:p>
          <a:p>
            <a:pPr lvl="0" marL="1650686" indent="-1617349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MEDEF è l’organizzazione predominante (per tutte le dimensioni e tutti i settori) </a:t>
            </a:r>
            <a:endParaRPr sz="2800">
              <a:solidFill>
                <a:srgbClr val="003366"/>
              </a:solidFill>
            </a:endParaRPr>
          </a:p>
          <a:p>
            <a:pPr lvl="0" marL="1650686" indent="-1617349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CGPME  rappresenta le piccole e medie imprese</a:t>
            </a:r>
            <a:endParaRPr sz="2800">
              <a:solidFill>
                <a:srgbClr val="003366"/>
              </a:solidFill>
            </a:endParaRPr>
          </a:p>
          <a:p>
            <a:pPr lvl="0" marL="1650686" indent="-1617349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UAP rappresenta le industrie dell’artigianato e le piccole imprese con meno di 10 dipendenti</a:t>
            </a:r>
          </a:p>
        </p:txBody>
      </p:sp>
      <p:sp>
        <p:nvSpPr>
          <p:cNvPr id="43" name="Shape 43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>
              <a:defRPr sz="32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06666"/>
                </a:solidFill>
              </a:rPr>
              <a:t>1.3. Lo Stato : una posizione ambigua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74676" indent="-31114" defTabSz="896111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700"/>
          </a:p>
          <a:p>
            <a:pPr lvl="0" marL="1448984" indent="-1405423" defTabSz="896111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003366"/>
                </a:solidFill>
              </a:rPr>
              <a:t>Tradizionalmente, gli interventi dello Stato sono stati frequenti e incisivi in materia di lavoro</a:t>
            </a:r>
            <a:endParaRPr sz="2700"/>
          </a:p>
          <a:p>
            <a:pPr lvl="0" marL="1448984" indent="-1405423" defTabSz="896111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003366"/>
                </a:solidFill>
              </a:rPr>
              <a:t>A partire dal 1981, vi è una tendenza della legislazione a incrementare l’autonomia delle parti sociali e conferire alla contrattazione collettiva un ruolo di maggior rilievo</a:t>
            </a:r>
          </a:p>
        </p:txBody>
      </p:sp>
      <p:sp>
        <p:nvSpPr>
          <p:cNvPr id="47" name="Shape 47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xfrm>
            <a:off x="777874" y="9064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876300">
              <a:defRPr sz="34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400">
                <a:solidFill>
                  <a:srgbClr val="006666"/>
                </a:solidFill>
              </a:rPr>
              <a:t>2. La struttura della contrattazione collettiva</a:t>
            </a:r>
          </a:p>
        </p:txBody>
      </p:sp>
      <p:sp>
        <p:nvSpPr>
          <p:cNvPr id="50" name="Shape 50"/>
          <p:cNvSpPr/>
          <p:nvPr>
            <p:ph type="body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0" indent="0" algn="ctr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i="1" sz="2800">
                <a:solidFill>
                  <a:srgbClr val="003366"/>
                </a:solidFill>
              </a:rPr>
              <a:t>tre caratteristiche rilevanti</a:t>
            </a:r>
            <a:endParaRPr b="1" i="1"/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b="1" i="1" sz="2800">
                <a:solidFill>
                  <a:srgbClr val="003366"/>
                </a:solidFill>
              </a:rPr>
              <a:t> </a:t>
            </a:r>
            <a:r>
              <a:rPr sz="2800">
                <a:solidFill>
                  <a:srgbClr val="003366"/>
                </a:solidFill>
              </a:rPr>
              <a:t>L’alto grado di giuridificazione e il coinvolgimento dello Stato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Tre livelli di contrattazione collettiva: settoriale, aziendale, interprofessionale</a:t>
            </a:r>
            <a:endParaRPr sz="2800">
              <a:solidFill>
                <a:srgbClr val="003366"/>
              </a:solidFill>
            </a:endParaRPr>
          </a:p>
          <a:p>
            <a:pPr lvl="0" marL="0" indent="0">
              <a:buSzPct val="75000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366"/>
                </a:solidFill>
              </a:rPr>
              <a:t> Due canali di rappresentatività interna e aziendale</a:t>
            </a:r>
          </a:p>
        </p:txBody>
      </p:sp>
      <p:sp>
        <p:nvSpPr>
          <p:cNvPr id="51" name="Shape 51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2.1. La contrattazione di settore (1)</a:t>
            </a:r>
          </a:p>
        </p:txBody>
      </p:sp>
      <p:sp>
        <p:nvSpPr>
          <p:cNvPr id="54" name="Shape 54"/>
          <p:cNvSpPr/>
          <p:nvPr>
            <p:ph type="body" idx="1"/>
          </p:nvPr>
        </p:nvSpPr>
        <p:spPr>
          <a:xfrm>
            <a:off x="877093" y="2476237"/>
            <a:ext cx="7693026" cy="372428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044308" indent="-1044308" defTabSz="83978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Posizione centrale da un secolo</a:t>
            </a:r>
            <a:endParaRPr sz="2500"/>
          </a:p>
          <a:p>
            <a:pPr lvl="0" marL="1044308" indent="-1044308" defTabSz="83978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Contratti collettivi firmati da organizzazioni settoriali (sul versante sindacale e imprenditoriale)</a:t>
            </a:r>
            <a:endParaRPr sz="2500"/>
          </a:p>
          <a:p>
            <a:pPr lvl="0" marL="1044308" indent="-1044308" defTabSz="83978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Stabiliscono le regole minime per i rapporti di lavoro di un determinato settore industriale o produttivo (industria metalmeccanica, vendita al dettaglio, industria chimica…)</a:t>
            </a:r>
            <a:endParaRPr sz="2500"/>
          </a:p>
          <a:p>
            <a:pPr lvl="0" marL="314325" indent="-314325" defTabSz="839787"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55" name="Shape 55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6666"/>
                </a:solidFill>
              </a:rPr>
              <a:t>I contratti collettivi di settore (2)</a:t>
            </a:r>
          </a:p>
        </p:txBody>
      </p:sp>
      <p:sp>
        <p:nvSpPr>
          <p:cNvPr id="58" name="Shape 58"/>
          <p:cNvSpPr/>
          <p:nvPr>
            <p:ph type="body" idx="1"/>
          </p:nvPr>
        </p:nvSpPr>
        <p:spPr>
          <a:xfrm>
            <a:off x="8255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636141" indent="-636141" defTabSz="77628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300">
                <a:solidFill>
                  <a:srgbClr val="003366"/>
                </a:solidFill>
              </a:rPr>
              <a:t>Disposizioni sulle assunzioni, qualifiche, salari minimi, classificazioni, dimissioni (e licenziamenti), formazione professionale, parità e non discriminazione…</a:t>
            </a:r>
            <a:endParaRPr sz="2300"/>
          </a:p>
          <a:p>
            <a:pPr lvl="0" marL="636141" indent="-636141" defTabSz="77628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300">
                <a:solidFill>
                  <a:srgbClr val="003366"/>
                </a:solidFill>
              </a:rPr>
              <a:t>Tasso di copertura: 98 % di tutti i lavoratori per il meccanismo di estensione (Ministro del Lavoro) </a:t>
            </a:r>
            <a:endParaRPr sz="2300"/>
          </a:p>
          <a:p>
            <a:pPr lvl="0" marL="636141" indent="-636141" defTabSz="77628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300">
                <a:solidFill>
                  <a:srgbClr val="003366"/>
                </a:solidFill>
              </a:rPr>
              <a:t>Oggi, il loro ruolo normativo è indebolito dal processo di decentralizzazione della contrattazione collettiva a livello aziendale e dall’eccessivo numero di contratti collettivi (circa 600)</a:t>
            </a:r>
          </a:p>
        </p:txBody>
      </p:sp>
      <p:sp>
        <p:nvSpPr>
          <p:cNvPr id="59" name="Shape 59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/>
          </p:nvPr>
        </p:nvSpPr>
        <p:spPr>
          <a:xfrm>
            <a:off x="817561" y="817562"/>
            <a:ext cx="7812090" cy="10302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defTabSz="749300">
              <a:defRPr sz="29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900">
                <a:solidFill>
                  <a:srgbClr val="006666"/>
                </a:solidFill>
              </a:rPr>
              <a:t>2.2. Decentralizzazione della contrattazione collettiva a livello d’impresa (1)</a:t>
            </a:r>
          </a:p>
        </p:txBody>
      </p:sp>
      <p:sp>
        <p:nvSpPr>
          <p:cNvPr id="62" name="Shape 62"/>
          <p:cNvSpPr/>
          <p:nvPr>
            <p:ph type="body" idx="1"/>
          </p:nvPr>
        </p:nvSpPr>
        <p:spPr>
          <a:xfrm>
            <a:off x="1092200" y="2362200"/>
            <a:ext cx="7693025" cy="3724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 lvl="0" marL="1472518" indent="-1472518" defTabSz="841247">
              <a:spcBef>
                <a:spcPts val="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Aumento del ruolo e dell’autonomia da parte degli alti livelli di regolazione </a:t>
            </a:r>
            <a:endParaRPr sz="2500"/>
          </a:p>
          <a:p>
            <a:pPr lvl="0" marL="1472518" indent="-1472518" defTabSz="84124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Legge del 1982 istituisce la negoziazione obbligatoria sul salario e sull’organizzazione del tempo di lavoro a livello d’impresa (o di stabilimento) </a:t>
            </a:r>
            <a:endParaRPr sz="2500"/>
          </a:p>
          <a:p>
            <a:pPr lvl="0" marL="1472518" indent="-1472518" defTabSz="84124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Contrattazione obbligatoria su nuove materie</a:t>
            </a:r>
            <a:endParaRPr sz="2500"/>
          </a:p>
          <a:p>
            <a:pPr lvl="0" marL="1472518" indent="-1472518" defTabSz="841247">
              <a:spcBef>
                <a:spcPts val="400"/>
              </a:spcBef>
              <a:buSzPct val="75000"/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003366"/>
                </a:solidFill>
              </a:rPr>
              <a:t>Una legge del 2004 consente agli accordi d’impresa di derogare a quelli di settore</a:t>
            </a:r>
          </a:p>
        </p:txBody>
      </p:sp>
      <p:sp>
        <p:nvSpPr>
          <p:cNvPr id="63" name="Shape 63"/>
          <p:cNvSpPr/>
          <p:nvPr/>
        </p:nvSpPr>
        <p:spPr>
          <a:xfrm>
            <a:off x="82550" y="6346514"/>
            <a:ext cx="587375" cy="38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b="1" sz="2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6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3366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99CC99"/>
      </a:accent2>
      <a:accent3>
        <a:srgbClr val="8F8F8F"/>
      </a:accent3>
      <a:accent4>
        <a:srgbClr val="002C57"/>
      </a:accent4>
      <a:accent5>
        <a:srgbClr val="ADE0E0"/>
      </a:accent5>
      <a:accent6>
        <a:srgbClr val="8BB9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4999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4999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3CCCC"/>
      </a:accent1>
      <a:accent2>
        <a:srgbClr val="99CC99"/>
      </a:accent2>
      <a:accent3>
        <a:srgbClr val="8F8F8F"/>
      </a:accent3>
      <a:accent4>
        <a:srgbClr val="002C57"/>
      </a:accent4>
      <a:accent5>
        <a:srgbClr val="ADE0E0"/>
      </a:accent5>
      <a:accent6>
        <a:srgbClr val="8BB9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4999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3CCCC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4999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33CCCC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4999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