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75" r:id="rId1"/>
  </p:sldMasterIdLst>
  <p:notesMasterIdLst>
    <p:notesMasterId r:id="rId28"/>
  </p:notesMasterIdLst>
  <p:sldIdLst>
    <p:sldId id="256" r:id="rId2"/>
    <p:sldId id="371" r:id="rId3"/>
    <p:sldId id="258" r:id="rId4"/>
    <p:sldId id="260" r:id="rId5"/>
    <p:sldId id="364" r:id="rId6"/>
    <p:sldId id="373" r:id="rId7"/>
    <p:sldId id="374" r:id="rId8"/>
    <p:sldId id="367" r:id="rId9"/>
    <p:sldId id="370" r:id="rId10"/>
    <p:sldId id="375" r:id="rId11"/>
    <p:sldId id="376" r:id="rId12"/>
    <p:sldId id="377" r:id="rId13"/>
    <p:sldId id="378" r:id="rId14"/>
    <p:sldId id="379" r:id="rId15"/>
    <p:sldId id="380" r:id="rId16"/>
    <p:sldId id="384" r:id="rId17"/>
    <p:sldId id="387" r:id="rId18"/>
    <p:sldId id="388" r:id="rId19"/>
    <p:sldId id="368" r:id="rId20"/>
    <p:sldId id="381" r:id="rId21"/>
    <p:sldId id="369" r:id="rId22"/>
    <p:sldId id="385" r:id="rId23"/>
    <p:sldId id="386" r:id="rId24"/>
    <p:sldId id="382" r:id="rId25"/>
    <p:sldId id="383" r:id="rId26"/>
    <p:sldId id="288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8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C7E6CB-F212-4585-A9A8-1C44B8F5F1A6}">
  <a:tblStyle styleId="{BFC7E6CB-F212-4585-A9A8-1C44B8F5F1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8"/>
  </p:normalViewPr>
  <p:slideViewPr>
    <p:cSldViewPr snapToGrid="0" snapToObjects="1">
      <p:cViewPr varScale="1">
        <p:scale>
          <a:sx n="156" d="100"/>
          <a:sy n="156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a9469d1f4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a9469d1f4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a9469d1f40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a9469d1f40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a9469d1f40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a9469d1f40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2519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a9469d1f40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a9469d1f40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088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a9fa940987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a9fa940987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43858" y="1172225"/>
            <a:ext cx="6770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643852" y="3261775"/>
            <a:ext cx="6770700" cy="5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1216200" cy="25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968425" y="2227050"/>
            <a:ext cx="446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7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968275" y="3045375"/>
            <a:ext cx="4462500" cy="6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3968350" y="1262325"/>
            <a:ext cx="4462500" cy="11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/>
          <p:nvPr/>
        </p:nvSpPr>
        <p:spPr>
          <a:xfrm rot="10800000" flipH="1">
            <a:off x="1441925" y="2571600"/>
            <a:ext cx="1216200" cy="159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rot="10800000" flipH="1">
            <a:off x="2658125" y="0"/>
            <a:ext cx="12162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717800" y="383175"/>
            <a:ext cx="770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ctrTitle" idx="2"/>
          </p:nvPr>
        </p:nvSpPr>
        <p:spPr>
          <a:xfrm>
            <a:off x="2310350" y="1446813"/>
            <a:ext cx="21504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3" hasCustomPrompt="1"/>
          </p:nvPr>
        </p:nvSpPr>
        <p:spPr>
          <a:xfrm>
            <a:off x="717800" y="1521025"/>
            <a:ext cx="1493400" cy="94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7000">
                <a:solidFill>
                  <a:srgbClr val="4A8C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2310350" y="1858875"/>
            <a:ext cx="21504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ctrTitle" idx="4"/>
          </p:nvPr>
        </p:nvSpPr>
        <p:spPr>
          <a:xfrm>
            <a:off x="6233050" y="1446813"/>
            <a:ext cx="21504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 idx="5" hasCustomPrompt="1"/>
          </p:nvPr>
        </p:nvSpPr>
        <p:spPr>
          <a:xfrm>
            <a:off x="4686400" y="1521025"/>
            <a:ext cx="1493400" cy="94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7000">
                <a:solidFill>
                  <a:srgbClr val="4A8C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6"/>
          </p:nvPr>
        </p:nvSpPr>
        <p:spPr>
          <a:xfrm>
            <a:off x="6275800" y="1858878"/>
            <a:ext cx="21504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ctrTitle" idx="7"/>
          </p:nvPr>
        </p:nvSpPr>
        <p:spPr>
          <a:xfrm>
            <a:off x="2310350" y="2868777"/>
            <a:ext cx="21504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 idx="8" hasCustomPrompt="1"/>
          </p:nvPr>
        </p:nvSpPr>
        <p:spPr>
          <a:xfrm>
            <a:off x="717800" y="2960450"/>
            <a:ext cx="1493400" cy="94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7000">
                <a:solidFill>
                  <a:srgbClr val="4A8C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9"/>
          </p:nvPr>
        </p:nvSpPr>
        <p:spPr>
          <a:xfrm>
            <a:off x="2310350" y="3298325"/>
            <a:ext cx="21504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ctrTitle" idx="13"/>
          </p:nvPr>
        </p:nvSpPr>
        <p:spPr>
          <a:xfrm>
            <a:off x="6275650" y="2868775"/>
            <a:ext cx="21504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 idx="14" hasCustomPrompt="1"/>
          </p:nvPr>
        </p:nvSpPr>
        <p:spPr>
          <a:xfrm>
            <a:off x="4686400" y="2960450"/>
            <a:ext cx="1493400" cy="94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7000">
                <a:solidFill>
                  <a:srgbClr val="4A8C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15"/>
          </p:nvPr>
        </p:nvSpPr>
        <p:spPr>
          <a:xfrm>
            <a:off x="6275800" y="3298325"/>
            <a:ext cx="21504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50" y="4834275"/>
            <a:ext cx="4572000" cy="30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4572000" y="4834275"/>
            <a:ext cx="4572000" cy="30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Barlow"/>
              <a:buChar char="○"/>
              <a:defRPr sz="1200"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13225" y="384048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8439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3858900" cy="13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7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27"/>
          <p:cNvSpPr/>
          <p:nvPr/>
        </p:nvSpPr>
        <p:spPr>
          <a:xfrm>
            <a:off x="6711600" y="2571600"/>
            <a:ext cx="1216200" cy="25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7"/>
          <p:cNvSpPr/>
          <p:nvPr/>
        </p:nvSpPr>
        <p:spPr>
          <a:xfrm>
            <a:off x="7927800" y="0"/>
            <a:ext cx="1216200" cy="25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741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60" r:id="rId4"/>
    <p:sldLayoutId id="2147483676" r:id="rId5"/>
    <p:sldLayoutId id="214748367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treccani.it/enciclopedia/le-politiche-industriali-del-21-secolo_%28XXI-Secolo%29/" TargetMode="Externa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>
            <a:spLocks noGrp="1"/>
          </p:cNvSpPr>
          <p:nvPr>
            <p:ph type="ctrTitle"/>
          </p:nvPr>
        </p:nvSpPr>
        <p:spPr>
          <a:xfrm>
            <a:off x="1643858" y="1172225"/>
            <a:ext cx="6770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dirty="0">
                <a:solidFill>
                  <a:schemeClr val="accent1"/>
                </a:solidFill>
              </a:rPr>
              <a:t>Politiche industriali</a:t>
            </a:r>
            <a:endParaRPr sz="3600" dirty="0">
              <a:solidFill>
                <a:schemeClr val="bg2"/>
              </a:solidFill>
            </a:endParaRPr>
          </a:p>
        </p:txBody>
      </p:sp>
      <p:sp>
        <p:nvSpPr>
          <p:cNvPr id="186" name="Google Shape;186;p30"/>
          <p:cNvSpPr txBox="1">
            <a:spLocks noGrp="1"/>
          </p:cNvSpPr>
          <p:nvPr>
            <p:ph type="subTitle" idx="1"/>
          </p:nvPr>
        </p:nvSpPr>
        <p:spPr>
          <a:xfrm>
            <a:off x="1643858" y="3395286"/>
            <a:ext cx="6770700" cy="5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t-IT" altLang="it-IT" sz="1800" b="1" dirty="0">
                <a:solidFill>
                  <a:schemeClr val="accent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Gill Sans" panose="020B0502020104020203" pitchFamily="34" charset="-79"/>
              </a:rPr>
              <a:t>Corso di Politica Economica</a:t>
            </a:r>
            <a:r>
              <a:rPr lang="it-IT" altLang="it-IT" sz="1800" b="1" dirty="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Gill Sans" panose="020B0502020104020203" pitchFamily="34" charset="-79"/>
              </a:rPr>
              <a:t> </a:t>
            </a:r>
            <a:r>
              <a:rPr lang="it-IT" altLang="it-IT" sz="1800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Gill Sans" panose="020B0502020104020203" pitchFamily="34" charset="-79"/>
              </a:rPr>
              <a:t>– </a:t>
            </a:r>
            <a:r>
              <a:rPr lang="it-IT" altLang="it-IT" b="1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Gill Sans" panose="020B0502020104020203" pitchFamily="34" charset="-79"/>
              </a:rPr>
              <a:t>Prof</a:t>
            </a:r>
            <a:r>
              <a:rPr lang="it-IT" altLang="it-IT" b="1" dirty="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Gill Sans" panose="020B0502020104020203" pitchFamily="34" charset="-79"/>
              </a:rPr>
              <a:t>.ssa Maria Alessandra Rossi</a:t>
            </a:r>
            <a:br>
              <a:rPr lang="it-IT" altLang="it-IT" dirty="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Gill Sans" panose="020B0502020104020203" pitchFamily="34" charset="-79"/>
              </a:rPr>
            </a:br>
            <a:r>
              <a:rPr lang="it-IT" altLang="it-IT" dirty="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Gill Sans" panose="020B0502020104020203" pitchFamily="34" charset="-79"/>
              </a:rPr>
              <a:t>Dipartimento di Economia, Università di Chieti-Pescara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4" name="Immagine 1">
            <a:extLst>
              <a:ext uri="{FF2B5EF4-FFF2-40B4-BE49-F238E27FC236}">
                <a16:creationId xmlns:a16="http://schemas.microsoft.com/office/drawing/2014/main" id="{0C4635DC-5BE8-A647-A943-0DF34E25C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0" y="4785311"/>
            <a:ext cx="1224000" cy="35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B372B4C-E3ED-D44B-8BC8-04EBE8241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257" y="1178131"/>
            <a:ext cx="8460606" cy="341640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it-IT" altLang="en-US" sz="1800" dirty="0">
                <a:solidFill>
                  <a:schemeClr val="tx1"/>
                </a:solidFill>
              </a:rPr>
              <a:t>Obiettivo primario: costituzione di una struttura industriale nazionale che sia particolarmente forte nei settori ritenuti strategici.</a:t>
            </a:r>
          </a:p>
          <a:p>
            <a:pPr>
              <a:spcBef>
                <a:spcPts val="400"/>
              </a:spcBef>
            </a:pPr>
            <a:r>
              <a:rPr lang="it-IT" altLang="en-US" sz="1800" b="1" dirty="0">
                <a:solidFill>
                  <a:schemeClr val="accent1"/>
                </a:solidFill>
              </a:rPr>
              <a:t>Politica industriale </a:t>
            </a:r>
            <a:r>
              <a:rPr lang="it-IT" altLang="en-US" sz="1800" dirty="0">
                <a:solidFill>
                  <a:schemeClr val="tx1"/>
                </a:solidFill>
              </a:rPr>
              <a:t>che viene definita </a:t>
            </a:r>
            <a:r>
              <a:rPr lang="it-IT" altLang="en-US" sz="1800" b="1" dirty="0">
                <a:solidFill>
                  <a:schemeClr val="accent1"/>
                </a:solidFill>
              </a:rPr>
              <a:t>"selettiva", </a:t>
            </a:r>
            <a:r>
              <a:rPr lang="it-IT" altLang="en-US" sz="1800" dirty="0">
                <a:solidFill>
                  <a:schemeClr val="tx1"/>
                </a:solidFill>
              </a:rPr>
              <a:t>ossia orientata a favorire la crescita e il rafforzamento di specifici settori:</a:t>
            </a:r>
          </a:p>
          <a:p>
            <a:pPr lvl="1">
              <a:spcBef>
                <a:spcPts val="400"/>
              </a:spcBef>
            </a:pPr>
            <a:r>
              <a:rPr lang="it-IT" altLang="en-US" sz="1800" b="1" dirty="0">
                <a:solidFill>
                  <a:schemeClr val="bg2"/>
                </a:solidFill>
              </a:rPr>
              <a:t>settori di base </a:t>
            </a:r>
            <a:r>
              <a:rPr lang="it-IT" altLang="en-US" sz="1800" dirty="0">
                <a:solidFill>
                  <a:schemeClr val="tx1"/>
                </a:solidFill>
              </a:rPr>
              <a:t>e di «interconnessione» (input per altri settori)</a:t>
            </a:r>
          </a:p>
          <a:p>
            <a:pPr lvl="1">
              <a:spcBef>
                <a:spcPts val="400"/>
              </a:spcBef>
            </a:pPr>
            <a:r>
              <a:rPr lang="it-IT" altLang="en-US" sz="1800" b="1" dirty="0">
                <a:solidFill>
                  <a:schemeClr val="bg2"/>
                </a:solidFill>
              </a:rPr>
              <a:t>settori strategici </a:t>
            </a:r>
            <a:r>
              <a:rPr lang="it-IT" altLang="en-US" sz="1800" dirty="0">
                <a:solidFill>
                  <a:schemeClr val="tx1"/>
                </a:solidFill>
              </a:rPr>
              <a:t>per difesa e sviluppo</a:t>
            </a:r>
          </a:p>
          <a:p>
            <a:pPr lvl="1">
              <a:spcBef>
                <a:spcPts val="400"/>
              </a:spcBef>
            </a:pPr>
            <a:r>
              <a:rPr lang="it-IT" altLang="en-US" sz="1800" b="1" dirty="0">
                <a:solidFill>
                  <a:schemeClr val="bg2"/>
                </a:solidFill>
              </a:rPr>
              <a:t>settori con elevato valore aggiunto </a:t>
            </a:r>
            <a:r>
              <a:rPr lang="it-IT" altLang="en-US" sz="1800" dirty="0">
                <a:solidFill>
                  <a:schemeClr val="tx1"/>
                </a:solidFill>
              </a:rPr>
              <a:t>per dipendente</a:t>
            </a:r>
          </a:p>
          <a:p>
            <a:pPr lvl="1">
              <a:spcBef>
                <a:spcPts val="400"/>
              </a:spcBef>
            </a:pPr>
            <a:r>
              <a:rPr lang="it-IT" altLang="en-US" sz="1800" b="1" dirty="0">
                <a:solidFill>
                  <a:schemeClr val="bg2"/>
                </a:solidFill>
              </a:rPr>
              <a:t>settori che ricevevano aiuti da altri stati</a:t>
            </a:r>
          </a:p>
          <a:p>
            <a:pPr>
              <a:spcBef>
                <a:spcPts val="400"/>
              </a:spcBef>
            </a:pPr>
            <a:r>
              <a:rPr lang="it-IT" altLang="en-US" sz="1800" dirty="0">
                <a:solidFill>
                  <a:schemeClr val="tx1"/>
                </a:solidFill>
              </a:rPr>
              <a:t>Logica sottostante: garantire una </a:t>
            </a:r>
            <a:r>
              <a:rPr lang="it-IT" altLang="en-US" sz="1800" b="1" dirty="0">
                <a:solidFill>
                  <a:schemeClr val="bg2"/>
                </a:solidFill>
              </a:rPr>
              <a:t>riduzione dei costi di produzione di specifici beni, di cui avrebbe beneficiato l'intero sistema economico</a:t>
            </a:r>
            <a:r>
              <a:rPr lang="it-IT" altLang="en-US" sz="1800" dirty="0">
                <a:solidFill>
                  <a:schemeClr val="tx1"/>
                </a:solidFill>
              </a:rPr>
              <a:t>.</a:t>
            </a: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7BFCD738-9F7D-AC46-8980-0A3E50577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91" y="133791"/>
            <a:ext cx="8353772" cy="572700"/>
          </a:xfrm>
        </p:spPr>
        <p:txBody>
          <a:bodyPr/>
          <a:lstStyle/>
          <a:p>
            <a:r>
              <a:rPr lang="it-IT" altLang="en-US" sz="2400" dirty="0">
                <a:solidFill>
                  <a:schemeClr val="hlink"/>
                </a:solidFill>
              </a:rPr>
              <a:t>Le politiche industriali nel Secondo Dopoguerra, fino agli Anni Settanta/2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373804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B372B4C-E3ED-D44B-8BC8-04EBE8241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257" y="1178131"/>
            <a:ext cx="8460606" cy="341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it-IT" altLang="en-US" sz="1800" dirty="0">
                <a:solidFill>
                  <a:schemeClr val="tx1"/>
                </a:solidFill>
              </a:rPr>
              <a:t>la </a:t>
            </a:r>
            <a:r>
              <a:rPr lang="it-IT" altLang="en-US" sz="1800" b="1" dirty="0">
                <a:solidFill>
                  <a:schemeClr val="bg2"/>
                </a:solidFill>
              </a:rPr>
              <a:t>protezione doganale </a:t>
            </a:r>
            <a:r>
              <a:rPr lang="it-IT" altLang="en-US" sz="1800" dirty="0">
                <a:solidFill>
                  <a:schemeClr val="tx1"/>
                </a:solidFill>
              </a:rPr>
              <a:t>nei confronti di Paesi terzi (e nei confronti dei partner della Comunità Economica Europea, nelle forme e nei limiti in cui questa era possibile secondo gli accordi del Trattato di Roma), 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it-IT" altLang="en-US" sz="1800" dirty="0">
                <a:solidFill>
                  <a:schemeClr val="tx1"/>
                </a:solidFill>
              </a:rPr>
              <a:t>l'</a:t>
            </a:r>
            <a:r>
              <a:rPr lang="it-IT" altLang="en-US" sz="1800" b="1" dirty="0">
                <a:solidFill>
                  <a:schemeClr val="bg2"/>
                </a:solidFill>
              </a:rPr>
              <a:t>incentivazione fiscale </a:t>
            </a:r>
            <a:r>
              <a:rPr lang="it-IT" altLang="en-US" sz="1800" dirty="0">
                <a:solidFill>
                  <a:schemeClr val="tx1"/>
                </a:solidFill>
              </a:rPr>
              <a:t>(sussidi o defiscalizzazione), 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it-IT" altLang="en-US" sz="1800" dirty="0">
                <a:solidFill>
                  <a:schemeClr val="tx1"/>
                </a:solidFill>
              </a:rPr>
              <a:t>la </a:t>
            </a:r>
            <a:r>
              <a:rPr lang="it-IT" altLang="en-US" sz="1800" b="1" dirty="0">
                <a:solidFill>
                  <a:schemeClr val="bg2"/>
                </a:solidFill>
              </a:rPr>
              <a:t>promozione di fusioni e accorpamenti </a:t>
            </a:r>
            <a:r>
              <a:rPr lang="it-IT" altLang="en-US" sz="1800" dirty="0">
                <a:solidFill>
                  <a:schemeClr val="tx1"/>
                </a:solidFill>
              </a:rPr>
              <a:t>(sia con un'opera di </a:t>
            </a:r>
            <a:r>
              <a:rPr lang="it-IT" altLang="en-US" sz="1800" i="1" dirty="0" err="1">
                <a:solidFill>
                  <a:schemeClr val="tx1"/>
                </a:solidFill>
              </a:rPr>
              <a:t>political</a:t>
            </a:r>
            <a:r>
              <a:rPr lang="it-IT" altLang="en-US" sz="1800" i="1" dirty="0">
                <a:solidFill>
                  <a:schemeClr val="tx1"/>
                </a:solidFill>
              </a:rPr>
              <a:t> suasion</a:t>
            </a:r>
            <a:r>
              <a:rPr lang="it-IT" altLang="en-US" sz="1800" dirty="0">
                <a:solidFill>
                  <a:schemeClr val="tx1"/>
                </a:solidFill>
              </a:rPr>
              <a:t> –convincimento politico– sia attraverso l'erogazione di facilitazioni fiscali), 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r>
              <a:rPr lang="it-IT" altLang="en-US" sz="1800" dirty="0">
                <a:solidFill>
                  <a:schemeClr val="tx1"/>
                </a:solidFill>
              </a:rPr>
              <a:t>la </a:t>
            </a:r>
            <a:r>
              <a:rPr lang="it-IT" altLang="en-US" sz="1800" b="1" dirty="0">
                <a:solidFill>
                  <a:schemeClr val="bg2"/>
                </a:solidFill>
              </a:rPr>
              <a:t>creazione di imprese pubbliche </a:t>
            </a:r>
            <a:r>
              <a:rPr lang="it-IT" altLang="en-US" sz="1800" dirty="0">
                <a:solidFill>
                  <a:schemeClr val="tx1"/>
                </a:solidFill>
              </a:rPr>
              <a:t>nazionali (le cosiddette compagnie di bandiera).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7BFCD738-9F7D-AC46-8980-0A3E50577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91" y="133791"/>
            <a:ext cx="8353772" cy="572700"/>
          </a:xfrm>
        </p:spPr>
        <p:txBody>
          <a:bodyPr/>
          <a:lstStyle/>
          <a:p>
            <a:r>
              <a:rPr lang="it-IT" altLang="en-US" sz="2400" dirty="0">
                <a:solidFill>
                  <a:schemeClr val="hlink"/>
                </a:solidFill>
              </a:rPr>
              <a:t>Strumenti utilizzati dalla politica industriale di tipo selettivo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44135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CD0FB5F-921E-8740-9E56-3A17EB7F1C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400"/>
              </a:spcBef>
            </a:pPr>
            <a:r>
              <a:rPr lang="it-IT" altLang="en-US" sz="1800" dirty="0">
                <a:solidFill>
                  <a:schemeClr val="tx1"/>
                </a:solidFill>
              </a:rPr>
              <a:t>1973: shock petrolifero →↑ costi</a:t>
            </a:r>
          </a:p>
          <a:p>
            <a:pPr eaLnBrk="1" hangingPunct="1">
              <a:spcBef>
                <a:spcPts val="400"/>
              </a:spcBef>
            </a:pPr>
            <a:r>
              <a:rPr lang="it-IT" altLang="en-US" sz="1800" dirty="0">
                <a:solidFill>
                  <a:schemeClr val="tx1"/>
                </a:solidFill>
              </a:rPr>
              <a:t>I Paesi Comunitari hanno reagito, per lo meno sino alla fine degli Anni Settanta, non già cercando di modificare la propria struttura produttiva, bensì arroccandosi un una difesa della struttura esistente. </a:t>
            </a:r>
          </a:p>
          <a:p>
            <a:pPr eaLnBrk="1" hangingPunct="1">
              <a:spcBef>
                <a:spcPts val="400"/>
              </a:spcBef>
            </a:pPr>
            <a:r>
              <a:rPr lang="it-IT" altLang="en-US" sz="1800" dirty="0">
                <a:solidFill>
                  <a:schemeClr val="tx1"/>
                </a:solidFill>
              </a:rPr>
              <a:t>Processo di congelamento della concorrenza -&gt; </a:t>
            </a:r>
            <a:r>
              <a:rPr lang="it-IT" altLang="en-US" sz="1800" b="1" dirty="0" err="1">
                <a:solidFill>
                  <a:schemeClr val="bg2"/>
                </a:solidFill>
              </a:rPr>
              <a:t>Eurosclerosi</a:t>
            </a:r>
            <a:endParaRPr lang="en-US" altLang="en-US" sz="1800" b="1" dirty="0">
              <a:solidFill>
                <a:schemeClr val="bg2"/>
              </a:solidFill>
            </a:endParaRPr>
          </a:p>
          <a:p>
            <a:pPr>
              <a:spcBef>
                <a:spcPts val="400"/>
              </a:spcBef>
            </a:pPr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6220103A-84D1-5F43-9A14-65C402626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sz="2400" dirty="0">
                <a:solidFill>
                  <a:schemeClr val="hlink"/>
                </a:solidFill>
              </a:rPr>
              <a:t>Le politiche industriali negli Anni Settanta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843070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5DD72E1-C039-0C47-8A39-61E83E007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3251" y="863550"/>
            <a:ext cx="8373979" cy="341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en-US" sz="1800" dirty="0">
                <a:solidFill>
                  <a:schemeClr val="tx1"/>
                </a:solidFill>
              </a:rPr>
              <a:t>Cambiamento del clima politico in Europa – Thatcher in GB, governi conservatori in Germania</a:t>
            </a:r>
          </a:p>
          <a:p>
            <a:pPr eaLnBrk="1" hangingPunct="1">
              <a:lnSpc>
                <a:spcPct val="90000"/>
              </a:lnSpc>
            </a:pPr>
            <a:endParaRPr lang="it-IT" altLang="en-US" sz="1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en-US" sz="1800" dirty="0">
                <a:solidFill>
                  <a:schemeClr val="tx1"/>
                </a:solidFill>
              </a:rPr>
              <a:t>Le </a:t>
            </a:r>
            <a:r>
              <a:rPr lang="it-IT" altLang="en-US" sz="1800" b="1" dirty="0">
                <a:solidFill>
                  <a:schemeClr val="bg2"/>
                </a:solidFill>
              </a:rPr>
              <a:t>politiche industriali </a:t>
            </a:r>
            <a:r>
              <a:rPr lang="it-IT" altLang="en-US" sz="1800" dirty="0">
                <a:solidFill>
                  <a:schemeClr val="tx1"/>
                </a:solidFill>
              </a:rPr>
              <a:t>degli anni Ottanta sono </a:t>
            </a:r>
            <a:r>
              <a:rPr lang="it-IT" altLang="en-US" sz="1800" b="1" dirty="0">
                <a:solidFill>
                  <a:schemeClr val="bg2"/>
                </a:solidFill>
              </a:rPr>
              <a:t>di tipo "generale", </a:t>
            </a:r>
            <a:r>
              <a:rPr lang="it-IT" altLang="en-US" sz="1800" dirty="0">
                <a:solidFill>
                  <a:schemeClr val="tx1"/>
                </a:solidFill>
              </a:rPr>
              <a:t>ossia rivolte non più a specifici settori, ma all'intero sistema produttivo – dalla politica «dei settori» alla </a:t>
            </a:r>
            <a:r>
              <a:rPr lang="it-IT" altLang="en-US" sz="1800" b="1" dirty="0">
                <a:solidFill>
                  <a:schemeClr val="bg2"/>
                </a:solidFill>
              </a:rPr>
              <a:t>politica «dei fattori»</a:t>
            </a:r>
          </a:p>
          <a:p>
            <a:pPr eaLnBrk="1" hangingPunct="1">
              <a:lnSpc>
                <a:spcPct val="90000"/>
              </a:lnSpc>
            </a:pPr>
            <a:endParaRPr lang="it-IT" altLang="en-US" sz="1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en-US" sz="1800" dirty="0">
                <a:solidFill>
                  <a:schemeClr val="tx1"/>
                </a:solidFill>
              </a:rPr>
              <a:t>L’obiettivo è l’</a:t>
            </a:r>
            <a:r>
              <a:rPr lang="it-IT" altLang="en-US" sz="1800" b="1" dirty="0">
                <a:solidFill>
                  <a:schemeClr val="accent1"/>
                </a:solidFill>
              </a:rPr>
              <a:t>aggiustamento strutturale </a:t>
            </a:r>
            <a:r>
              <a:rPr lang="it-IT" altLang="en-US" sz="1800" dirty="0">
                <a:solidFill>
                  <a:schemeClr val="tx1"/>
                </a:solidFill>
              </a:rPr>
              <a:t>– consentire, a tutti i settori industriali, un recupero di </a:t>
            </a:r>
            <a:r>
              <a:rPr lang="it-IT" altLang="en-US" sz="1800" b="1" dirty="0">
                <a:solidFill>
                  <a:schemeClr val="bg2"/>
                </a:solidFill>
              </a:rPr>
              <a:t>flessibilità</a:t>
            </a:r>
            <a:r>
              <a:rPr lang="it-IT" altLang="en-US" sz="1800" dirty="0">
                <a:solidFill>
                  <a:schemeClr val="tx1"/>
                </a:solidFill>
              </a:rPr>
              <a:t>, con la possibilità di </a:t>
            </a:r>
            <a:r>
              <a:rPr lang="it-IT" altLang="en-US" sz="1800" dirty="0" err="1">
                <a:solidFill>
                  <a:schemeClr val="tx1"/>
                </a:solidFill>
              </a:rPr>
              <a:t>ri</a:t>
            </a:r>
            <a:r>
              <a:rPr lang="it-IT" altLang="en-US" sz="1800" dirty="0">
                <a:solidFill>
                  <a:schemeClr val="tx1"/>
                </a:solidFill>
              </a:rPr>
              <a:t>-organizzare i processi produttivi, e quindi di potere sostituire gli input produttivi: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en-US" sz="1600" b="1" dirty="0">
                <a:solidFill>
                  <a:schemeClr val="bg2"/>
                </a:solidFill>
              </a:rPr>
              <a:t>flessibilità interna </a:t>
            </a:r>
            <a:r>
              <a:rPr lang="it-IT" altLang="en-US" sz="1600" dirty="0">
                <a:solidFill>
                  <a:schemeClr val="tx1"/>
                </a:solidFill>
              </a:rPr>
              <a:t>all'impresa: capacità di modificare i processi produttivi, impiegando in modo meno vincolato gli input;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en-US" sz="1600" b="1" dirty="0">
                <a:solidFill>
                  <a:schemeClr val="bg2"/>
                </a:solidFill>
              </a:rPr>
              <a:t>flessibilità esterna</a:t>
            </a:r>
            <a:r>
              <a:rPr lang="it-IT" altLang="en-US" sz="1600" dirty="0">
                <a:solidFill>
                  <a:schemeClr val="tx1"/>
                </a:solidFill>
              </a:rPr>
              <a:t>: possibilità di spostamento di risorse da un'impresa all'altra. 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BECE4EC-F199-AF43-8234-4C43EC81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90" y="171776"/>
            <a:ext cx="7717500" cy="572700"/>
          </a:xfrm>
        </p:spPr>
        <p:txBody>
          <a:bodyPr/>
          <a:lstStyle/>
          <a:p>
            <a:r>
              <a:rPr lang="it-IT" altLang="en-US" sz="2400" dirty="0">
                <a:solidFill>
                  <a:schemeClr val="hlink"/>
                </a:solidFill>
              </a:rPr>
              <a:t>Le politiche industriali degli Anni Ottanta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611547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EDF53A1-C118-564A-B8F2-C3FC9EE7C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58177"/>
            <a:ext cx="8892789" cy="3416400"/>
          </a:xfrm>
        </p:spPr>
        <p:txBody>
          <a:bodyPr/>
          <a:lstStyle/>
          <a:p>
            <a:pPr indent="0" eaLnBrk="1" hangingPunct="1">
              <a:buFontTx/>
              <a:buNone/>
            </a:pPr>
            <a:r>
              <a:rPr lang="it-IT" altLang="en-US" sz="1600" dirty="0">
                <a:solidFill>
                  <a:schemeClr val="tx1"/>
                </a:solidFill>
              </a:rPr>
              <a:t>Gli </a:t>
            </a:r>
            <a:r>
              <a:rPr lang="it-IT" altLang="en-US" sz="1600" b="1" dirty="0">
                <a:solidFill>
                  <a:schemeClr val="bg2"/>
                </a:solidFill>
              </a:rPr>
              <a:t>strumenti</a:t>
            </a:r>
            <a:r>
              <a:rPr lang="it-IT" altLang="en-US" sz="1600" dirty="0">
                <a:solidFill>
                  <a:schemeClr val="tx1"/>
                </a:solidFill>
              </a:rPr>
              <a:t> di politica industriale utilizzati sono: </a:t>
            </a:r>
          </a:p>
          <a:p>
            <a:pPr indent="0" eaLnBrk="1" hangingPunct="1">
              <a:buFontTx/>
              <a:buNone/>
            </a:pPr>
            <a:r>
              <a:rPr lang="it-IT" altLang="en-US" sz="1600" dirty="0">
                <a:solidFill>
                  <a:schemeClr val="tx1"/>
                </a:solidFill>
              </a:rPr>
              <a:t>a) </a:t>
            </a:r>
            <a:r>
              <a:rPr lang="it-IT" altLang="en-US" sz="1600" b="1" dirty="0">
                <a:solidFill>
                  <a:schemeClr val="bg2"/>
                </a:solidFill>
              </a:rPr>
              <a:t>di tipo fiscale </a:t>
            </a:r>
            <a:r>
              <a:rPr lang="it-IT" altLang="en-US" sz="1600" dirty="0">
                <a:solidFill>
                  <a:schemeClr val="tx1"/>
                </a:solidFill>
              </a:rPr>
              <a:t>(incentivi e detassazioni) rivolti però non già ai beni finali, ma </a:t>
            </a:r>
            <a:r>
              <a:rPr lang="it-IT" altLang="en-US" sz="1600" b="1" dirty="0">
                <a:solidFill>
                  <a:schemeClr val="bg2"/>
                </a:solidFill>
              </a:rPr>
              <a:t>all'utilizzo</a:t>
            </a:r>
            <a:r>
              <a:rPr lang="it-IT" altLang="en-US" sz="1600" dirty="0">
                <a:solidFill>
                  <a:schemeClr val="tx1"/>
                </a:solidFill>
              </a:rPr>
              <a:t> (e alla sostituzione) </a:t>
            </a:r>
            <a:r>
              <a:rPr lang="it-IT" altLang="en-US" sz="1600" b="1" dirty="0">
                <a:solidFill>
                  <a:schemeClr val="bg2"/>
                </a:solidFill>
              </a:rPr>
              <a:t>di fattori produttivi </a:t>
            </a:r>
            <a:r>
              <a:rPr lang="it-IT" altLang="en-US" sz="1600" dirty="0">
                <a:solidFill>
                  <a:schemeClr val="tx1"/>
                </a:solidFill>
              </a:rPr>
              <a:t>(es. norme sui pre-pensionamenti); </a:t>
            </a:r>
          </a:p>
          <a:p>
            <a:pPr indent="0" eaLnBrk="1" hangingPunct="1">
              <a:buFontTx/>
              <a:buNone/>
            </a:pPr>
            <a:r>
              <a:rPr lang="it-IT" altLang="en-US" sz="1600" dirty="0">
                <a:solidFill>
                  <a:schemeClr val="tx1"/>
                </a:solidFill>
              </a:rPr>
              <a:t>b) di </a:t>
            </a:r>
            <a:r>
              <a:rPr lang="it-IT" altLang="en-US" sz="1600" b="1" dirty="0">
                <a:solidFill>
                  <a:schemeClr val="bg2"/>
                </a:solidFill>
              </a:rPr>
              <a:t>ridisegno istituzionale</a:t>
            </a:r>
            <a:r>
              <a:rPr lang="it-IT" altLang="en-US" sz="1600" dirty="0">
                <a:solidFill>
                  <a:schemeClr val="tx1"/>
                </a:solidFill>
              </a:rPr>
              <a:t>;</a:t>
            </a:r>
          </a:p>
          <a:p>
            <a:pPr indent="0" eaLnBrk="1" hangingPunct="1">
              <a:buFontTx/>
              <a:buNone/>
            </a:pPr>
            <a:r>
              <a:rPr lang="it-IT" altLang="en-US" sz="1600" dirty="0">
                <a:solidFill>
                  <a:schemeClr val="tx1"/>
                </a:solidFill>
              </a:rPr>
              <a:t>c) azioni di </a:t>
            </a:r>
            <a:r>
              <a:rPr lang="it-IT" altLang="en-US" sz="1600" b="1" dirty="0">
                <a:solidFill>
                  <a:schemeClr val="bg2"/>
                </a:solidFill>
              </a:rPr>
              <a:t>privatizzazione</a:t>
            </a:r>
            <a:r>
              <a:rPr lang="it-IT" altLang="en-US" sz="1600" dirty="0">
                <a:solidFill>
                  <a:schemeClr val="tx1"/>
                </a:solidFill>
              </a:rPr>
              <a:t> di imprese pubbliche e di </a:t>
            </a:r>
            <a:r>
              <a:rPr lang="it-IT" altLang="en-US" sz="1600" b="1" dirty="0">
                <a:solidFill>
                  <a:schemeClr val="bg2"/>
                </a:solidFill>
              </a:rPr>
              <a:t>liberalizzazione</a:t>
            </a:r>
            <a:r>
              <a:rPr lang="it-IT" altLang="en-US" sz="1600" dirty="0">
                <a:solidFill>
                  <a:schemeClr val="tx1"/>
                </a:solidFill>
              </a:rPr>
              <a:t> dei mercati.</a:t>
            </a:r>
          </a:p>
          <a:p>
            <a:pPr indent="0" eaLnBrk="1" hangingPunct="1">
              <a:buFontTx/>
              <a:buNone/>
            </a:pPr>
            <a:endParaRPr lang="it-IT" altLang="en-US" sz="1600" dirty="0">
              <a:solidFill>
                <a:schemeClr val="tx1"/>
              </a:solidFill>
            </a:endParaRPr>
          </a:p>
          <a:p>
            <a:pPr indent="0" eaLnBrk="1" hangingPunct="1">
              <a:buFontTx/>
              <a:buNone/>
            </a:pPr>
            <a:r>
              <a:rPr lang="it-IT" altLang="en-US" sz="1600" b="1" dirty="0">
                <a:solidFill>
                  <a:schemeClr val="bg2"/>
                </a:solidFill>
              </a:rPr>
              <a:t>Effetti</a:t>
            </a:r>
            <a:r>
              <a:rPr lang="it-IT" altLang="en-US" sz="1600" dirty="0">
                <a:solidFill>
                  <a:schemeClr val="tx1"/>
                </a:solidFill>
              </a:rPr>
              <a:t>: ↑</a:t>
            </a:r>
            <a:r>
              <a:rPr lang="it-IT" altLang="en-US" sz="1600" b="1" dirty="0">
                <a:solidFill>
                  <a:schemeClr val="bg2"/>
                </a:solidFill>
              </a:rPr>
              <a:t>competitività delle imprese </a:t>
            </a:r>
            <a:r>
              <a:rPr lang="it-IT" altLang="en-US" sz="1600" dirty="0">
                <a:solidFill>
                  <a:schemeClr val="tx1"/>
                </a:solidFill>
              </a:rPr>
              <a:t>(↓costi), disintegrazione verticale/specializzazione nell’ambito di </a:t>
            </a:r>
            <a:r>
              <a:rPr lang="it-IT" altLang="en-US" sz="1600" b="1" dirty="0">
                <a:solidFill>
                  <a:schemeClr val="bg2"/>
                </a:solidFill>
              </a:rPr>
              <a:t>catene del valore</a:t>
            </a:r>
            <a:r>
              <a:rPr lang="it-IT" altLang="en-US" sz="1600" dirty="0">
                <a:solidFill>
                  <a:schemeClr val="tx1"/>
                </a:solidFill>
              </a:rPr>
              <a:t>, ↑margini profitto→ redistribuzione del reddito dal lavoro al capitale</a:t>
            </a:r>
          </a:p>
          <a:p>
            <a:pPr indent="0" eaLnBrk="1" hangingPunct="1">
              <a:buFontTx/>
              <a:buNone/>
            </a:pPr>
            <a:endParaRPr lang="it-IT" altLang="en-US" sz="1600" dirty="0">
              <a:solidFill>
                <a:schemeClr val="tx1"/>
              </a:solidFill>
            </a:endParaRPr>
          </a:p>
          <a:p>
            <a:pPr indent="0" eaLnBrk="1" hangingPunct="1">
              <a:buFontTx/>
              <a:buNone/>
            </a:pPr>
            <a:r>
              <a:rPr lang="it-IT" altLang="en-US" sz="1600" dirty="0">
                <a:solidFill>
                  <a:schemeClr val="tx1"/>
                </a:solidFill>
              </a:rPr>
              <a:t>Le politiche degli Anni Ottanta, rispetto a quelle degli anni precedenti, perdono il carattere di discrezionalità nella decisione politica e si affidano più largamente alla applicazione di regole, rispetto alle quali la </a:t>
            </a:r>
            <a:r>
              <a:rPr lang="it-IT" altLang="en-US" sz="1600" b="1" dirty="0">
                <a:solidFill>
                  <a:schemeClr val="bg2"/>
                </a:solidFill>
              </a:rPr>
              <a:t>discrezionalità</a:t>
            </a:r>
            <a:r>
              <a:rPr lang="it-IT" altLang="en-US" sz="1600" dirty="0">
                <a:solidFill>
                  <a:schemeClr val="tx1"/>
                </a:solidFill>
              </a:rPr>
              <a:t> dell'autorità di politica economica (e di politica industriale, in particolare) viene </a:t>
            </a:r>
            <a:r>
              <a:rPr lang="it-IT" altLang="en-US" sz="1600" b="1" dirty="0">
                <a:solidFill>
                  <a:schemeClr val="bg2"/>
                </a:solidFill>
              </a:rPr>
              <a:t>limitata</a:t>
            </a:r>
            <a:r>
              <a:rPr lang="it-IT" altLang="en-US" sz="1600" dirty="0">
                <a:solidFill>
                  <a:schemeClr val="tx1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dirty="0">
              <a:solidFill>
                <a:schemeClr val="tx1"/>
              </a:solidFill>
            </a:endParaRPr>
          </a:p>
          <a:p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496DF0C7-6BFC-3343-8CF8-06493565B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93" y="104915"/>
            <a:ext cx="7717500" cy="572700"/>
          </a:xfrm>
        </p:spPr>
        <p:txBody>
          <a:bodyPr/>
          <a:lstStyle/>
          <a:p>
            <a:r>
              <a:rPr lang="it-IT" altLang="en-US" sz="2400" dirty="0">
                <a:solidFill>
                  <a:schemeClr val="hlink"/>
                </a:solidFill>
              </a:rPr>
              <a:t>Strumenti utilizzati ed effetti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963333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8BCAF2C-B2C4-6447-B2C8-D75D663CD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503" y="777091"/>
            <a:ext cx="8527983" cy="341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r>
              <a:rPr lang="it-IT" altLang="en-US" sz="1600" dirty="0">
                <a:solidFill>
                  <a:schemeClr val="tx1"/>
                </a:solidFill>
              </a:rPr>
              <a:t>1990 - </a:t>
            </a:r>
            <a:r>
              <a:rPr lang="en-US" altLang="en-US" sz="1600" dirty="0" err="1">
                <a:solidFill>
                  <a:schemeClr val="tx1"/>
                </a:solidFill>
              </a:rPr>
              <a:t>Rapporto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</a:rPr>
              <a:t>Bangemann</a:t>
            </a:r>
            <a:r>
              <a:rPr lang="en-US" altLang="en-US" sz="1600" dirty="0">
                <a:solidFill>
                  <a:schemeClr val="tx1"/>
                </a:solidFill>
              </a:rPr>
              <a:t>: </a:t>
            </a:r>
            <a:r>
              <a:rPr lang="it-IT" altLang="en-US" sz="1600" dirty="0">
                <a:solidFill>
                  <a:schemeClr val="tx1"/>
                </a:solidFill>
              </a:rPr>
              <a:t>l'obiettivo della Commissione Europea deve essere quello di creare un clima favorevole all'affermazione di </a:t>
            </a:r>
            <a:r>
              <a:rPr lang="it-IT" altLang="en-US" sz="1600" b="1" dirty="0">
                <a:solidFill>
                  <a:schemeClr val="bg2"/>
                </a:solidFill>
              </a:rPr>
              <a:t>coalizioni progressive</a:t>
            </a:r>
            <a:r>
              <a:rPr lang="it-IT" altLang="en-US" sz="1600" dirty="0">
                <a:solidFill>
                  <a:schemeClr val="tx1"/>
                </a:solidFill>
              </a:rPr>
              <a:t>, per trasformare la Comunità Europea da una semplice unione doganale, </a:t>
            </a:r>
            <a:r>
              <a:rPr lang="it-IT" altLang="en-US" sz="1600" b="1" dirty="0">
                <a:solidFill>
                  <a:schemeClr val="bg2"/>
                </a:solidFill>
              </a:rPr>
              <a:t>in un'unione economica aperta.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endParaRPr lang="it-IT" altLang="en-US" sz="16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r>
              <a:rPr lang="it-IT" altLang="en-US" sz="1600" dirty="0">
                <a:solidFill>
                  <a:schemeClr val="tx1"/>
                </a:solidFill>
              </a:rPr>
              <a:t>Pressioni economiche sulle imprese di piccole dimensioni per via della globalizzazione e della crescente integrazione dei mercati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endParaRPr lang="it-IT" altLang="en-US" sz="16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r>
              <a:rPr lang="it-IT" altLang="en-US" sz="1600" dirty="0">
                <a:solidFill>
                  <a:schemeClr val="tx1"/>
                </a:solidFill>
              </a:rPr>
              <a:t>7 febbraio 1992 – </a:t>
            </a:r>
            <a:r>
              <a:rPr lang="it-IT" altLang="en-US" sz="1600" b="1" dirty="0">
                <a:solidFill>
                  <a:schemeClr val="bg2"/>
                </a:solidFill>
              </a:rPr>
              <a:t>Trattato di Maastricht</a:t>
            </a:r>
            <a:r>
              <a:rPr lang="it-IT" altLang="en-US" sz="1600" dirty="0">
                <a:solidFill>
                  <a:schemeClr val="tx1"/>
                </a:solidFill>
              </a:rPr>
              <a:t>: 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</a:pPr>
            <a:r>
              <a:rPr lang="it-IT" altLang="en-US" sz="1400" dirty="0">
                <a:solidFill>
                  <a:schemeClr val="tx1"/>
                </a:solidFill>
              </a:rPr>
              <a:t>promuovere un ambiente (economico ed istituzionale) favorevole all'iniziativa, alla crescita e allo sviluppo delle imprese di tutta la Comunità (</a:t>
            </a:r>
            <a:r>
              <a:rPr lang="it-IT" altLang="en-US" sz="1400" b="1" dirty="0">
                <a:solidFill>
                  <a:schemeClr val="bg2"/>
                </a:solidFill>
              </a:rPr>
              <a:t>competitività di sistema</a:t>
            </a:r>
            <a:r>
              <a:rPr lang="it-IT" altLang="en-US" sz="1400" dirty="0">
                <a:solidFill>
                  <a:schemeClr val="tx1"/>
                </a:solidFill>
              </a:rPr>
              <a:t>)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</a:pPr>
            <a:r>
              <a:rPr lang="it-IT" altLang="en-US" sz="1400" dirty="0">
                <a:solidFill>
                  <a:schemeClr val="tx1"/>
                </a:solidFill>
              </a:rPr>
              <a:t>promuovere l'adattamento dell'industria alle trasformazioni che intervengono; 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</a:pPr>
            <a:r>
              <a:rPr lang="it-IT" altLang="en-US" sz="1400" dirty="0">
                <a:solidFill>
                  <a:schemeClr val="tx1"/>
                </a:solidFill>
              </a:rPr>
              <a:t>promuovere la cooperazione fra imprese, agevolando la formazioni di reti (o network); 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</a:pPr>
            <a:r>
              <a:rPr lang="it-IT" altLang="en-US" sz="1400" dirty="0">
                <a:solidFill>
                  <a:schemeClr val="tx1"/>
                </a:solidFill>
              </a:rPr>
              <a:t>promuovere un migliore sfruttamento del potenziale industriale e delle attività di ricerca, di innovazione e di sviluppo. 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</a:pPr>
            <a:endParaRPr lang="it-IT" altLang="en-US" sz="1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400"/>
              </a:spcBef>
            </a:pPr>
            <a:r>
              <a:rPr lang="it-IT" altLang="en-US" sz="1600" dirty="0"/>
              <a:t>Politica industriale </a:t>
            </a:r>
            <a:r>
              <a:rPr lang="it-IT" altLang="en-US" sz="1600" b="1" dirty="0"/>
              <a:t>di tipo generale e rivolta alle istituzioni</a:t>
            </a:r>
            <a:endParaRPr lang="en-US" altLang="en-US" sz="1600" b="1" dirty="0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</a:pPr>
            <a:endParaRPr lang="it-IT" sz="1050" dirty="0">
              <a:solidFill>
                <a:schemeClr val="tx1"/>
              </a:solidFill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0D7B77EF-E1BB-BE45-BF1E-83D2FA6C3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34" y="114541"/>
            <a:ext cx="7717500" cy="572700"/>
          </a:xfrm>
        </p:spPr>
        <p:txBody>
          <a:bodyPr/>
          <a:lstStyle/>
          <a:p>
            <a:r>
              <a:rPr lang="it-IT" altLang="en-US" sz="2000" dirty="0">
                <a:solidFill>
                  <a:schemeClr val="hlink"/>
                </a:solidFill>
              </a:rPr>
              <a:t>Le politiche industriali degli Anni Novanta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853770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47C9D92-1764-EF4B-9393-4DED39F41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25" y="1749558"/>
            <a:ext cx="7717500" cy="1958413"/>
          </a:xfrm>
        </p:spPr>
        <p:txBody>
          <a:bodyPr/>
          <a:lstStyle/>
          <a:p>
            <a:r>
              <a:rPr lang="it-IT" sz="1800" dirty="0">
                <a:solidFill>
                  <a:schemeClr val="tx1"/>
                </a:solidFill>
              </a:rPr>
              <a:t>Cosa Suggeriscono Salvatore Rossi e Anna Giunta nel case </a:t>
            </a:r>
            <a:r>
              <a:rPr lang="it-IT" sz="1800" dirty="0" err="1">
                <a:solidFill>
                  <a:schemeClr val="tx1"/>
                </a:solidFill>
              </a:rPr>
              <a:t>study</a:t>
            </a:r>
            <a:r>
              <a:rPr lang="it-IT" sz="1800" dirty="0">
                <a:solidFill>
                  <a:schemeClr val="tx1"/>
                </a:solidFill>
              </a:rPr>
              <a:t> sul FAD?</a:t>
            </a:r>
          </a:p>
          <a:p>
            <a:endParaRPr lang="it-IT" sz="1800" dirty="0">
              <a:solidFill>
                <a:schemeClr val="tx1"/>
              </a:solidFill>
            </a:endParaRPr>
          </a:p>
          <a:p>
            <a:r>
              <a:rPr lang="it-IT" sz="1800" dirty="0">
                <a:solidFill>
                  <a:schemeClr val="tx1"/>
                </a:solidFill>
              </a:rPr>
              <a:t>Ne parleremo ancora quando affronteremo il tema della crescita economica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FE4DA88-F654-E541-8DA3-897064E53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politiche industriali oggi</a:t>
            </a:r>
          </a:p>
        </p:txBody>
      </p:sp>
    </p:spTree>
    <p:extLst>
      <p:ext uri="{BB962C8B-B14F-4D97-AF65-F5344CB8AC3E}">
        <p14:creationId xmlns:p14="http://schemas.microsoft.com/office/powerpoint/2010/main" val="100011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5C1EC59-12D3-B845-99F7-4786F1100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25" y="1330452"/>
            <a:ext cx="4356100" cy="3429000"/>
          </a:xfrm>
          <a:prstGeom prst="rect">
            <a:avLst/>
          </a:prstGeom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947C7BA7-ABE1-1541-B9B4-2598ACE6D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6107" y="1454554"/>
            <a:ext cx="3744425" cy="3416400"/>
          </a:xfrm>
        </p:spPr>
        <p:txBody>
          <a:bodyPr/>
          <a:lstStyle/>
          <a:p>
            <a:r>
              <a:rPr lang="it-IT" sz="1400" dirty="0">
                <a:solidFill>
                  <a:schemeClr val="tx1"/>
                </a:solidFill>
              </a:rPr>
              <a:t>3 </a:t>
            </a:r>
            <a:r>
              <a:rPr lang="it-IT" sz="1400" b="1" dirty="0">
                <a:solidFill>
                  <a:schemeClr val="tx1"/>
                </a:solidFill>
              </a:rPr>
              <a:t>assi strategici</a:t>
            </a:r>
            <a:r>
              <a:rPr lang="it-IT" sz="1400" dirty="0">
                <a:solidFill>
                  <a:schemeClr val="tx1"/>
                </a:solidFill>
              </a:rPr>
              <a:t>, condivisi a livello europeo: digitalizzazione e innovazione, transizione ecologica, inclusione sociale </a:t>
            </a:r>
          </a:p>
          <a:p>
            <a:endParaRPr lang="it-IT" sz="1400" dirty="0">
              <a:solidFill>
                <a:schemeClr val="tx1"/>
              </a:solidFill>
            </a:endParaRPr>
          </a:p>
          <a:p>
            <a:r>
              <a:rPr lang="it-IT" sz="1400" dirty="0">
                <a:solidFill>
                  <a:schemeClr val="tx1"/>
                </a:solidFill>
              </a:rPr>
              <a:t>3 </a:t>
            </a:r>
            <a:r>
              <a:rPr lang="it-IT" sz="1400" b="1" dirty="0" err="1">
                <a:solidFill>
                  <a:schemeClr val="tx1"/>
                </a:solidFill>
              </a:rPr>
              <a:t>priorita</a:t>
            </a:r>
            <a:r>
              <a:rPr lang="it-IT" sz="1400" b="1" dirty="0">
                <a:solidFill>
                  <a:schemeClr val="tx1"/>
                </a:solidFill>
              </a:rPr>
              <a:t>̀ trasversali</a:t>
            </a:r>
            <a:r>
              <a:rPr lang="it-IT" sz="1400" dirty="0">
                <a:solidFill>
                  <a:schemeClr val="tx1"/>
                </a:solidFill>
              </a:rPr>
              <a:t>, identificate dal governo: riduzione delle disparità regionali, lotta alle disuguaglianze di genere, </a:t>
            </a:r>
            <a:r>
              <a:rPr lang="it-IT" sz="1400" dirty="0" err="1">
                <a:solidFill>
                  <a:schemeClr val="tx1"/>
                </a:solidFill>
              </a:rPr>
              <a:t>equita</a:t>
            </a:r>
            <a:r>
              <a:rPr lang="it-IT" sz="1400" dirty="0">
                <a:solidFill>
                  <a:schemeClr val="tx1"/>
                </a:solidFill>
              </a:rPr>
              <a:t>̀ inter-generazionale. </a:t>
            </a:r>
          </a:p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9234F0B4-479C-F841-8833-342CF5FA5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25" y="97698"/>
            <a:ext cx="7717500" cy="572700"/>
          </a:xfrm>
        </p:spPr>
        <p:txBody>
          <a:bodyPr/>
          <a:lstStyle/>
          <a:p>
            <a:r>
              <a:rPr lang="en-GB" sz="2400" dirty="0"/>
              <a:t>Il Piano Nazionale di </a:t>
            </a:r>
            <a:r>
              <a:rPr lang="en-GB" sz="2400" dirty="0" err="1"/>
              <a:t>Ripresa</a:t>
            </a:r>
            <a:r>
              <a:rPr lang="en-GB" sz="2400" dirty="0"/>
              <a:t> e </a:t>
            </a:r>
            <a:r>
              <a:rPr lang="en-GB" sz="2400" dirty="0" err="1"/>
              <a:t>Resilienza</a:t>
            </a:r>
            <a:r>
              <a:rPr lang="en-GB" sz="2400" dirty="0"/>
              <a:t>/1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6F2E321-12D2-144F-B1F0-1726025B9801}"/>
              </a:ext>
            </a:extLst>
          </p:cNvPr>
          <p:cNvSpPr txBox="1"/>
          <p:nvPr/>
        </p:nvSpPr>
        <p:spPr>
          <a:xfrm>
            <a:off x="996043" y="922564"/>
            <a:ext cx="270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Montserrat" pitchFamily="2" charset="77"/>
              </a:rPr>
              <a:t>6 </a:t>
            </a:r>
            <a:r>
              <a:rPr lang="en-GB" b="1" dirty="0" err="1">
                <a:latin typeface="Montserrat" pitchFamily="2" charset="77"/>
              </a:rPr>
              <a:t>Missioni</a:t>
            </a:r>
            <a:endParaRPr lang="en-GB" b="1" dirty="0">
              <a:latin typeface="Montserrat" pitchFamily="2" charset="77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2A24B1B-C8B2-5E47-8FDD-5305C00ABAA4}"/>
              </a:ext>
            </a:extLst>
          </p:cNvPr>
          <p:cNvSpPr txBox="1"/>
          <p:nvPr/>
        </p:nvSpPr>
        <p:spPr>
          <a:xfrm>
            <a:off x="3437164" y="1665514"/>
            <a:ext cx="12573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latin typeface="Montserrat" pitchFamily="2" charset="77"/>
              </a:rPr>
              <a:t>Totale:</a:t>
            </a:r>
          </a:p>
          <a:p>
            <a:pPr algn="ctr"/>
            <a:r>
              <a:rPr lang="it-IT" sz="1200" b="1" dirty="0">
                <a:latin typeface="Montserrat" pitchFamily="2" charset="77"/>
              </a:rPr>
              <a:t>235,6 miliardi</a:t>
            </a:r>
          </a:p>
          <a:p>
            <a:pPr algn="ctr"/>
            <a:r>
              <a:rPr lang="it-IT" sz="1100" dirty="0">
                <a:latin typeface="Montserrat" pitchFamily="2" charset="77"/>
              </a:rPr>
              <a:t>(Italia paese EU con &gt; fondi) </a:t>
            </a:r>
          </a:p>
          <a:p>
            <a:pPr algn="ctr"/>
            <a:endParaRPr lang="en-GB" sz="1200" b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47401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4D4EBEB-6D89-B742-A01F-537AA9441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25" y="963386"/>
            <a:ext cx="7717500" cy="3605489"/>
          </a:xfrm>
        </p:spPr>
        <p:txBody>
          <a:bodyPr/>
          <a:lstStyle/>
          <a:p>
            <a:pPr marL="139700" indent="0">
              <a:buNone/>
            </a:pPr>
            <a:r>
              <a:rPr lang="it-IT" sz="1400" dirty="0">
                <a:solidFill>
                  <a:schemeClr val="tx1"/>
                </a:solidFill>
              </a:rPr>
              <a:t>Ampio programma di riforme:</a:t>
            </a:r>
          </a:p>
          <a:p>
            <a:r>
              <a:rPr lang="it-IT" sz="1400" b="1" dirty="0">
                <a:solidFill>
                  <a:schemeClr val="bg2"/>
                </a:solidFill>
              </a:rPr>
              <a:t>riforme “di contesto” o “di sistema” </a:t>
            </a:r>
            <a:r>
              <a:rPr lang="it-IT" sz="1400" dirty="0">
                <a:solidFill>
                  <a:schemeClr val="tx1"/>
                </a:solidFill>
              </a:rPr>
              <a:t>– da intendere come orizzontali al raggiungimento degli obiettivi del Piano (es. riforma della PA e la riforma della giustizia). </a:t>
            </a:r>
          </a:p>
          <a:p>
            <a:r>
              <a:rPr lang="it-IT" sz="1400" b="1" dirty="0">
                <a:solidFill>
                  <a:schemeClr val="bg2"/>
                </a:solidFill>
              </a:rPr>
              <a:t>riforme “abilitanti”, </a:t>
            </a:r>
            <a:r>
              <a:rPr lang="it-IT" sz="1400" dirty="0">
                <a:solidFill>
                  <a:schemeClr val="tx1"/>
                </a:solidFill>
              </a:rPr>
              <a:t>come la semplificazione dell’iter di attuazione e valutazione degli investimenti in infrastrutture o delle norme su appalti pubblici e concessioni; disegno di legge annuale per il mercato e la concorrenza, semplificazione delle norme in materia di investimenti e interventi nel Mezzogiorno. </a:t>
            </a:r>
          </a:p>
          <a:p>
            <a:r>
              <a:rPr lang="it-IT" sz="1400" b="1" dirty="0">
                <a:solidFill>
                  <a:schemeClr val="bg2"/>
                </a:solidFill>
              </a:rPr>
              <a:t>riforme “settoriali”, </a:t>
            </a:r>
            <a:r>
              <a:rPr lang="it-IT" sz="1400" dirty="0">
                <a:solidFill>
                  <a:schemeClr val="tx1"/>
                </a:solidFill>
              </a:rPr>
              <a:t>il cui obiettivo è di facilitare investimenti e </a:t>
            </a:r>
            <a:r>
              <a:rPr lang="it-IT" sz="1400" dirty="0" err="1">
                <a:solidFill>
                  <a:schemeClr val="tx1"/>
                </a:solidFill>
              </a:rPr>
              <a:t>attivita</a:t>
            </a:r>
            <a:r>
              <a:rPr lang="it-IT" sz="1400" dirty="0">
                <a:solidFill>
                  <a:schemeClr val="tx1"/>
                </a:solidFill>
              </a:rPr>
              <a:t>̀ d’impresa in settori strategici come le reti digitali, il settore energetico, e per lo sviluppo delle fonti rinnovabili. </a:t>
            </a:r>
          </a:p>
          <a:p>
            <a:r>
              <a:rPr lang="it-IT" sz="1400" b="1" dirty="0">
                <a:solidFill>
                  <a:schemeClr val="bg2"/>
                </a:solidFill>
              </a:rPr>
              <a:t>riforme volte a “mitigare le conseguenze economiche e sociali della crisi e rafforzare la coesione economica e sociale del Paese” </a:t>
            </a:r>
            <a:r>
              <a:rPr lang="it-IT" sz="1400" dirty="0">
                <a:solidFill>
                  <a:schemeClr val="tx1"/>
                </a:solidFill>
              </a:rPr>
              <a:t>(es. riforma fiscale, degli ammortizzatori sociali e del sistema di istruzione terziario). </a:t>
            </a:r>
          </a:p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2B7EFD3E-FBD2-FA48-88AE-ACBD99C55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114627"/>
            <a:ext cx="7717500" cy="572700"/>
          </a:xfrm>
        </p:spPr>
        <p:txBody>
          <a:bodyPr/>
          <a:lstStyle/>
          <a:p>
            <a:r>
              <a:rPr lang="en-GB" sz="2400" dirty="0"/>
              <a:t>Il Piano Nazionale di </a:t>
            </a:r>
            <a:r>
              <a:rPr lang="en-GB" sz="2400" dirty="0" err="1"/>
              <a:t>Ripresa</a:t>
            </a:r>
            <a:r>
              <a:rPr lang="en-GB" sz="2400" dirty="0"/>
              <a:t> e </a:t>
            </a:r>
            <a:r>
              <a:rPr lang="en-GB" sz="2400" dirty="0" err="1"/>
              <a:t>Resilienza</a:t>
            </a:r>
            <a:r>
              <a:rPr lang="en-GB" sz="2400" dirty="0"/>
              <a:t>/2</a:t>
            </a:r>
          </a:p>
        </p:txBody>
      </p:sp>
    </p:spTree>
    <p:extLst>
      <p:ext uri="{BB962C8B-B14F-4D97-AF65-F5344CB8AC3E}">
        <p14:creationId xmlns:p14="http://schemas.microsoft.com/office/powerpoint/2010/main" val="16609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>
            <a:spLocks noGrp="1"/>
          </p:cNvSpPr>
          <p:nvPr>
            <p:ph type="title"/>
          </p:nvPr>
        </p:nvSpPr>
        <p:spPr>
          <a:xfrm>
            <a:off x="3968425" y="2227050"/>
            <a:ext cx="4925318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it-IT" sz="2400" dirty="0"/>
              <a:t>Distretti industriali</a:t>
            </a:r>
          </a:p>
        </p:txBody>
      </p:sp>
      <p:sp>
        <p:nvSpPr>
          <p:cNvPr id="224" name="Google Shape;224;p34"/>
          <p:cNvSpPr txBox="1">
            <a:spLocks noGrp="1"/>
          </p:cNvSpPr>
          <p:nvPr>
            <p:ph type="title" idx="2"/>
          </p:nvPr>
        </p:nvSpPr>
        <p:spPr>
          <a:xfrm>
            <a:off x="3968350" y="1262325"/>
            <a:ext cx="4462500" cy="11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7550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B372B4C-E3ED-D44B-8BC8-04EBE8241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697" y="995252"/>
            <a:ext cx="8460606" cy="3416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it-IT" altLang="en-US" sz="1600" dirty="0">
                <a:solidFill>
                  <a:schemeClr val="tx1"/>
                </a:solidFill>
              </a:rPr>
              <a:t>L'insieme delle politiche che mirano a </a:t>
            </a:r>
            <a:r>
              <a:rPr lang="it-IT" altLang="en-US" sz="1600" b="1" dirty="0">
                <a:solidFill>
                  <a:schemeClr val="bg2"/>
                </a:solidFill>
              </a:rPr>
              <a:t>governare la struttura produttiva e il potenziale produttivo</a:t>
            </a:r>
            <a:r>
              <a:rPr lang="it-IT" altLang="en-US" sz="1600" dirty="0">
                <a:solidFill>
                  <a:schemeClr val="tx1"/>
                </a:solidFill>
              </a:rPr>
              <a:t> di un'economia; </a:t>
            </a:r>
          </a:p>
          <a:p>
            <a:pPr marL="0" indent="0" eaLnBrk="1" hangingPunct="1">
              <a:buFontTx/>
              <a:buNone/>
            </a:pPr>
            <a:endParaRPr lang="it-IT" altLang="en-US" sz="1600" dirty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it-IT" altLang="en-US" sz="1600" dirty="0">
                <a:solidFill>
                  <a:schemeClr val="tx1"/>
                </a:solidFill>
              </a:rPr>
              <a:t>in particolare, le politiche industriali mirano ad influenzare i comportamenti relativi alle </a:t>
            </a:r>
            <a:r>
              <a:rPr lang="it-IT" altLang="en-US" sz="1600" b="1" dirty="0">
                <a:solidFill>
                  <a:schemeClr val="bg2"/>
                </a:solidFill>
              </a:rPr>
              <a:t>decisioni di produzione </a:t>
            </a:r>
            <a:r>
              <a:rPr lang="it-IT" altLang="en-US" sz="1600" dirty="0">
                <a:solidFill>
                  <a:schemeClr val="tx1"/>
                </a:solidFill>
              </a:rPr>
              <a:t>all'interno di un sistema economico</a:t>
            </a:r>
          </a:p>
          <a:p>
            <a:pPr marL="0" eaLnBrk="1" hangingPunct="1">
              <a:buFontTx/>
              <a:buNone/>
            </a:pPr>
            <a:endParaRPr lang="it-IT" altLang="en-US" sz="1600" dirty="0">
              <a:solidFill>
                <a:schemeClr val="tx1"/>
              </a:solidFill>
            </a:endParaRPr>
          </a:p>
          <a:p>
            <a:pPr marL="0" eaLnBrk="1" hangingPunct="1">
              <a:buFontTx/>
              <a:buNone/>
            </a:pPr>
            <a:r>
              <a:rPr lang="it-IT" altLang="en-US" sz="1600" dirty="0">
                <a:solidFill>
                  <a:schemeClr val="tx1"/>
                </a:solidFill>
              </a:rPr>
              <a:t>L’insieme degli interventi che rientrano nella definizione di politica industriale è molto vasto:</a:t>
            </a:r>
          </a:p>
          <a:p>
            <a:pPr marL="0" eaLnBrk="1" hangingPunct="1">
              <a:buFontTx/>
              <a:buNone/>
            </a:pPr>
            <a:endParaRPr lang="it-IT" altLang="en-US" sz="1600" dirty="0">
              <a:solidFill>
                <a:schemeClr val="tx1"/>
              </a:solidFill>
            </a:endParaRPr>
          </a:p>
          <a:p>
            <a:pPr marL="0"/>
            <a:r>
              <a:rPr lang="it-IT" altLang="en-US" sz="1600" dirty="0">
                <a:solidFill>
                  <a:schemeClr val="tx1"/>
                </a:solidFill>
              </a:rPr>
              <a:t>Sussidi/tasse</a:t>
            </a:r>
          </a:p>
          <a:p>
            <a:pPr marL="0"/>
            <a:r>
              <a:rPr lang="it-IT" altLang="en-US" sz="1600" dirty="0">
                <a:solidFill>
                  <a:schemeClr val="tx1"/>
                </a:solidFill>
              </a:rPr>
              <a:t>Politica della concorrenza/liberalizzazioni</a:t>
            </a:r>
          </a:p>
          <a:p>
            <a:pPr marL="0"/>
            <a:r>
              <a:rPr lang="it-IT" altLang="en-US" sz="1600" dirty="0">
                <a:solidFill>
                  <a:schemeClr val="tx1"/>
                </a:solidFill>
              </a:rPr>
              <a:t>Partecipazione pubblica al capitale delle imprese</a:t>
            </a:r>
          </a:p>
          <a:p>
            <a:pPr marL="0"/>
            <a:r>
              <a:rPr lang="it-IT" altLang="en-US" sz="1600" i="1" dirty="0">
                <a:solidFill>
                  <a:schemeClr val="tx1"/>
                </a:solidFill>
              </a:rPr>
              <a:t>Public </a:t>
            </a:r>
            <a:r>
              <a:rPr lang="it-IT" altLang="en-US" sz="1600" i="1" dirty="0" err="1">
                <a:solidFill>
                  <a:schemeClr val="tx1"/>
                </a:solidFill>
              </a:rPr>
              <a:t>procurement</a:t>
            </a:r>
            <a:r>
              <a:rPr lang="it-IT" altLang="en-US" sz="1600" i="1" dirty="0">
                <a:solidFill>
                  <a:schemeClr val="tx1"/>
                </a:solidFill>
              </a:rPr>
              <a:t> </a:t>
            </a:r>
            <a:r>
              <a:rPr lang="it-IT" altLang="en-US" sz="1600" dirty="0">
                <a:solidFill>
                  <a:schemeClr val="tx1"/>
                </a:solidFill>
              </a:rPr>
              <a:t>(domanda pubblica)</a:t>
            </a:r>
          </a:p>
          <a:p>
            <a:pPr marL="0"/>
            <a:r>
              <a:rPr lang="it-IT" altLang="en-US" sz="1600" dirty="0">
                <a:solidFill>
                  <a:schemeClr val="bg2"/>
                </a:solidFill>
              </a:rPr>
              <a:t>Sostegno a specifici settori e imprese</a:t>
            </a:r>
          </a:p>
          <a:p>
            <a:pPr marL="0"/>
            <a:r>
              <a:rPr lang="it-IT" altLang="en-US" sz="1600" dirty="0">
                <a:solidFill>
                  <a:schemeClr val="bg2"/>
                </a:solidFill>
              </a:rPr>
              <a:t>Coordinamento delle attività produttive</a:t>
            </a:r>
          </a:p>
          <a:p>
            <a:pPr marL="0"/>
            <a:r>
              <a:rPr lang="it-IT" altLang="en-US" sz="1600" dirty="0">
                <a:solidFill>
                  <a:schemeClr val="tx1"/>
                </a:solidFill>
              </a:rPr>
              <a:t>…</a:t>
            </a:r>
          </a:p>
          <a:p>
            <a:pPr marL="0" eaLnBrk="1" hangingPunct="1">
              <a:buFontTx/>
              <a:buNone/>
            </a:pP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7BFCD738-9F7D-AC46-8980-0A3E50577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91" y="133791"/>
            <a:ext cx="7717500" cy="572700"/>
          </a:xfrm>
        </p:spPr>
        <p:txBody>
          <a:bodyPr/>
          <a:lstStyle/>
          <a:p>
            <a:r>
              <a:rPr lang="it-IT" dirty="0"/>
              <a:t>Cosa sono le politiche industriali?</a:t>
            </a:r>
          </a:p>
        </p:txBody>
      </p:sp>
    </p:spTree>
    <p:extLst>
      <p:ext uri="{BB962C8B-B14F-4D97-AF65-F5344CB8AC3E}">
        <p14:creationId xmlns:p14="http://schemas.microsoft.com/office/powerpoint/2010/main" val="2365562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8BCAF2C-B2C4-6447-B2C8-D75D663CD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136" y="956748"/>
            <a:ext cx="8268101" cy="3416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it-IT" altLang="en-US" sz="1600" dirty="0">
                <a:solidFill>
                  <a:schemeClr val="tx1"/>
                </a:solidFill>
              </a:rPr>
              <a:t>Quando si parla di distretto industriale si fa riferimento ad un'</a:t>
            </a:r>
            <a:r>
              <a:rPr lang="it-IT" altLang="en-US" sz="1600" b="1" dirty="0">
                <a:solidFill>
                  <a:schemeClr val="bg2"/>
                </a:solidFill>
              </a:rPr>
              <a:t>entità socio-economica costituita da un insieme di imprese</a:t>
            </a:r>
            <a:r>
              <a:rPr lang="it-IT" altLang="en-US" sz="1600" dirty="0">
                <a:solidFill>
                  <a:schemeClr val="tx1"/>
                </a:solidFill>
              </a:rPr>
              <a:t>, facenti generalmente parte di uno stesso settore produttivo, localizzate in un'area circoscritta, tra le quali vi è collaborazione ma anche concorrenza (Marshall, 1890)</a:t>
            </a:r>
          </a:p>
          <a:p>
            <a:pPr marL="0" indent="0" eaLnBrk="1" hangingPunct="1">
              <a:buFontTx/>
              <a:buNone/>
            </a:pPr>
            <a:endParaRPr lang="it-IT" altLang="en-US" sz="1600" dirty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it-IT" altLang="en-US" sz="1600" dirty="0">
                <a:solidFill>
                  <a:schemeClr val="tx1"/>
                </a:solidFill>
              </a:rPr>
              <a:t>Proprio la riduzione dei costi di produzione è all'origine dei distretti.</a:t>
            </a:r>
            <a:r>
              <a:rPr lang="it-IT" altLang="en-US" sz="1400" dirty="0">
                <a:solidFill>
                  <a:schemeClr val="tx1"/>
                </a:solidFill>
              </a:rPr>
              <a:t> </a:t>
            </a:r>
          </a:p>
          <a:p>
            <a:pPr marL="0" indent="0" eaLnBrk="1" hangingPunct="1">
              <a:buFontTx/>
              <a:buNone/>
            </a:pPr>
            <a:endParaRPr lang="it-IT" altLang="en-US" sz="1400" dirty="0">
              <a:solidFill>
                <a:schemeClr val="tx1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it-IT" altLang="en-US" sz="1400" dirty="0">
                <a:solidFill>
                  <a:schemeClr val="tx1"/>
                </a:solidFill>
              </a:rPr>
              <a:t>Motivi per cui l'aggregazione territoriale di imprese operanti nello stesso settore porta a ridurre i loro costi di produzione: </a:t>
            </a:r>
          </a:p>
          <a:p>
            <a:pPr marL="400050" indent="-400050" eaLnBrk="1" hangingPunct="1">
              <a:buFont typeface="+mj-lt"/>
              <a:buAutoNum type="romanUcPeriod"/>
            </a:pPr>
            <a:r>
              <a:rPr lang="it-IT" altLang="en-US" sz="1400" dirty="0">
                <a:solidFill>
                  <a:schemeClr val="tx1"/>
                </a:solidFill>
              </a:rPr>
              <a:t>un'ampia </a:t>
            </a:r>
            <a:r>
              <a:rPr lang="it-IT" altLang="en-US" sz="1400" b="1" dirty="0">
                <a:solidFill>
                  <a:schemeClr val="bg2"/>
                </a:solidFill>
              </a:rPr>
              <a:t>circolazione di informazioni e di conoscenze tecniche</a:t>
            </a:r>
            <a:r>
              <a:rPr lang="it-IT" altLang="en-US" sz="1400" dirty="0">
                <a:solidFill>
                  <a:schemeClr val="tx1"/>
                </a:solidFill>
              </a:rPr>
              <a:t>, che vengono a determinare un'</a:t>
            </a:r>
            <a:r>
              <a:rPr lang="it-IT" altLang="en-US" sz="1400" i="1" dirty="0">
                <a:solidFill>
                  <a:schemeClr val="tx1"/>
                </a:solidFill>
              </a:rPr>
              <a:t>industrial </a:t>
            </a:r>
            <a:r>
              <a:rPr lang="it-IT" altLang="en-US" sz="1400" i="1" dirty="0" err="1">
                <a:solidFill>
                  <a:schemeClr val="tx1"/>
                </a:solidFill>
              </a:rPr>
              <a:t>atmosphere</a:t>
            </a:r>
            <a:r>
              <a:rPr lang="it-IT" altLang="en-US" sz="1400" i="1" dirty="0">
                <a:solidFill>
                  <a:schemeClr val="tx1"/>
                </a:solidFill>
              </a:rPr>
              <a:t>;</a:t>
            </a:r>
          </a:p>
          <a:p>
            <a:pPr marL="400050" indent="-400050" eaLnBrk="1" hangingPunct="1">
              <a:buFont typeface="+mj-lt"/>
              <a:buAutoNum type="romanUcPeriod"/>
            </a:pPr>
            <a:r>
              <a:rPr lang="it-IT" altLang="en-US" sz="1400" dirty="0">
                <a:solidFill>
                  <a:schemeClr val="tx1"/>
                </a:solidFill>
              </a:rPr>
              <a:t>lo sviluppo di un </a:t>
            </a:r>
            <a:r>
              <a:rPr lang="it-IT" altLang="en-US" sz="1400" b="1" dirty="0">
                <a:solidFill>
                  <a:schemeClr val="bg2"/>
                </a:solidFill>
              </a:rPr>
              <a:t>pool di forze di lavoro che sono qualificate e specializzate </a:t>
            </a:r>
            <a:r>
              <a:rPr lang="it-IT" altLang="en-US" sz="1400" dirty="0">
                <a:solidFill>
                  <a:schemeClr val="tx1"/>
                </a:solidFill>
              </a:rPr>
              <a:t>e le cui conoscenze sono acquisite in modo naturale, grazie all'</a:t>
            </a:r>
            <a:r>
              <a:rPr lang="it-IT" altLang="en-US" sz="1400" i="1" dirty="0">
                <a:solidFill>
                  <a:schemeClr val="tx1"/>
                </a:solidFill>
              </a:rPr>
              <a:t>industrial </a:t>
            </a:r>
            <a:r>
              <a:rPr lang="it-IT" altLang="en-US" sz="1400" i="1" dirty="0" err="1">
                <a:solidFill>
                  <a:schemeClr val="tx1"/>
                </a:solidFill>
              </a:rPr>
              <a:t>atmosphere</a:t>
            </a:r>
            <a:r>
              <a:rPr lang="it-IT" altLang="en-US" sz="1400" dirty="0">
                <a:solidFill>
                  <a:schemeClr val="tx1"/>
                </a:solidFill>
              </a:rPr>
              <a:t>; </a:t>
            </a:r>
          </a:p>
          <a:p>
            <a:pPr marL="400050" indent="-400050" eaLnBrk="1" hangingPunct="1">
              <a:buFont typeface="+mj-lt"/>
              <a:buAutoNum type="romanUcPeriod"/>
            </a:pPr>
            <a:r>
              <a:rPr lang="it-IT" altLang="en-US" sz="1400" dirty="0">
                <a:solidFill>
                  <a:schemeClr val="tx1"/>
                </a:solidFill>
              </a:rPr>
              <a:t>insediamento di </a:t>
            </a:r>
            <a:r>
              <a:rPr lang="it-IT" altLang="en-US" sz="1400" b="1" dirty="0">
                <a:solidFill>
                  <a:schemeClr val="bg2"/>
                </a:solidFill>
              </a:rPr>
              <a:t>fornitori specializzati</a:t>
            </a:r>
            <a:r>
              <a:rPr lang="it-IT" altLang="en-US" sz="1400" dirty="0">
                <a:solidFill>
                  <a:schemeClr val="tx1"/>
                </a:solidFill>
              </a:rPr>
              <a:t>.</a:t>
            </a:r>
          </a:p>
          <a:p>
            <a:pPr marL="0" indent="0" eaLnBrk="1" hangingPunct="1">
              <a:buFontTx/>
              <a:buNone/>
            </a:pPr>
            <a:endParaRPr lang="en-US" altLang="en-US" sz="1400" dirty="0">
              <a:solidFill>
                <a:schemeClr val="tx1"/>
              </a:solidFill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0D7B77EF-E1BB-BE45-BF1E-83D2FA6C3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636" y="197652"/>
            <a:ext cx="7717500" cy="572700"/>
          </a:xfrm>
        </p:spPr>
        <p:txBody>
          <a:bodyPr/>
          <a:lstStyle/>
          <a:p>
            <a:r>
              <a:rPr lang="it-IT" altLang="en-US" sz="2400" dirty="0">
                <a:solidFill>
                  <a:schemeClr val="hlink"/>
                </a:solidFill>
              </a:rPr>
              <a:t>Distretto industriale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997455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B372B4C-E3ED-D44B-8BC8-04EBE8241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0051" y="783496"/>
            <a:ext cx="2290811" cy="3416400"/>
          </a:xfrm>
        </p:spPr>
        <p:txBody>
          <a:bodyPr/>
          <a:lstStyle/>
          <a:p>
            <a:pPr lvl="1">
              <a:spcBef>
                <a:spcPts val="400"/>
              </a:spcBef>
            </a:pPr>
            <a:endParaRPr lang="it-IT" sz="1800" dirty="0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</a:pPr>
            <a:endParaRPr lang="it-IT" sz="1800" dirty="0">
              <a:solidFill>
                <a:schemeClr val="tx1"/>
              </a:solidFill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7BFCD738-9F7D-AC46-8980-0A3E50577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10" y="62566"/>
            <a:ext cx="7717500" cy="572700"/>
          </a:xfrm>
        </p:spPr>
        <p:txBody>
          <a:bodyPr/>
          <a:lstStyle/>
          <a:p>
            <a:r>
              <a:rPr lang="it-IT" dirty="0"/>
              <a:t>I distretti industriali in Italia (ISTAT)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1468642-AFA1-A545-9965-81E1D6B7D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7" y="635267"/>
            <a:ext cx="3136162" cy="450823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876E569-C3AF-1643-91B4-ECE4ED8AF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506" y="635266"/>
            <a:ext cx="3136162" cy="450823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42BD99D-6393-5945-BEF0-7932B14BB8B9}"/>
              </a:ext>
            </a:extLst>
          </p:cNvPr>
          <p:cNvSpPr txBox="1"/>
          <p:nvPr/>
        </p:nvSpPr>
        <p:spPr>
          <a:xfrm>
            <a:off x="6420051" y="1663809"/>
            <a:ext cx="26180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  <a:latin typeface="Montserrat"/>
                <a:sym typeface="Montserrat"/>
              </a:rPr>
              <a:t>141 distretti (-40 rispetto al 2001)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  <a:latin typeface="Montserrat"/>
                <a:sym typeface="Montserrat"/>
              </a:rPr>
              <a:t>¼ del sistema produttivo in termini di addetti e unità produttive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  <a:latin typeface="Montserrat"/>
                <a:sym typeface="Montserrat"/>
              </a:rPr>
              <a:t>1/3 dell’occupazione manifatturiera</a:t>
            </a:r>
          </a:p>
        </p:txBody>
      </p:sp>
    </p:spTree>
    <p:extLst>
      <p:ext uri="{BB962C8B-B14F-4D97-AF65-F5344CB8AC3E}">
        <p14:creationId xmlns:p14="http://schemas.microsoft.com/office/powerpoint/2010/main" val="3729990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723E6CF-F7F5-2F40-B09B-A74B0EC073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614B9B72-7C3A-014A-961F-C9532AC7C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71" y="367720"/>
            <a:ext cx="8544565" cy="572700"/>
          </a:xfrm>
        </p:spPr>
        <p:txBody>
          <a:bodyPr/>
          <a:lstStyle/>
          <a:p>
            <a:r>
              <a:rPr lang="it-IT" sz="2000" dirty="0"/>
              <a:t>Specializzazione settoriale dei distretti: &gt;92% nel Made in </a:t>
            </a:r>
            <a:r>
              <a:rPr lang="it-IT" sz="2000" dirty="0" err="1"/>
              <a:t>Italy</a:t>
            </a:r>
            <a:endParaRPr lang="it-IT" sz="20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687A7FA-DFC8-E340-AE9E-1B9F0B423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30" y="1152475"/>
            <a:ext cx="8099595" cy="3606977"/>
          </a:xfrm>
          <a:prstGeom prst="rect">
            <a:avLst/>
          </a:prstGeom>
        </p:spPr>
      </p:pic>
      <p:sp>
        <p:nvSpPr>
          <p:cNvPr id="5" name="Parentesi graffa aperta 4">
            <a:extLst>
              <a:ext uri="{FF2B5EF4-FFF2-40B4-BE49-F238E27FC236}">
                <a16:creationId xmlns:a16="http://schemas.microsoft.com/office/drawing/2014/main" id="{CDFE4C43-EC38-E94D-BB46-E56D18DA2D54}"/>
              </a:ext>
            </a:extLst>
          </p:cNvPr>
          <p:cNvSpPr/>
          <p:nvPr/>
        </p:nvSpPr>
        <p:spPr>
          <a:xfrm>
            <a:off x="485135" y="1973179"/>
            <a:ext cx="124595" cy="1414914"/>
          </a:xfrm>
          <a:prstGeom prst="leftBrac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355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8F3A99E-00DF-8F44-846F-B1FCCDFE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09" y="70433"/>
            <a:ext cx="7717500" cy="572700"/>
          </a:xfrm>
        </p:spPr>
        <p:txBody>
          <a:bodyPr/>
          <a:lstStyle/>
          <a:p>
            <a:r>
              <a:rPr lang="it-IT" dirty="0"/>
              <a:t>Distribuzione geografica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C7B8A07-D560-C94B-A0F5-029646C05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1174" y="976197"/>
            <a:ext cx="7516241" cy="3274711"/>
          </a:xfrm>
          <a:prstGeom prst="rect">
            <a:avLst/>
          </a:prstGeom>
        </p:spPr>
      </p:pic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D92311D-43B8-E942-8838-31DC9988D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393" y="1594336"/>
            <a:ext cx="2270607" cy="577850"/>
          </a:xfrm>
        </p:spPr>
        <p:txBody>
          <a:bodyPr/>
          <a:lstStyle/>
          <a:p>
            <a:pPr marL="139700" indent="0">
              <a:spcBef>
                <a:spcPts val="400"/>
              </a:spcBef>
              <a:buNone/>
            </a:pPr>
            <a:r>
              <a:rPr lang="it-IT" sz="1600" dirty="0">
                <a:solidFill>
                  <a:schemeClr val="tx1"/>
                </a:solidFill>
              </a:rPr>
              <a:t>4 distretti in Abruzzo:</a:t>
            </a:r>
          </a:p>
          <a:p>
            <a:pPr>
              <a:spcBef>
                <a:spcPts val="400"/>
              </a:spcBef>
            </a:pPr>
            <a:r>
              <a:rPr lang="it-IT" sz="1600" dirty="0">
                <a:solidFill>
                  <a:schemeClr val="tx1"/>
                </a:solidFill>
              </a:rPr>
              <a:t>Vini del Montepulciano d’Abruzzo</a:t>
            </a:r>
          </a:p>
          <a:p>
            <a:pPr>
              <a:spcBef>
                <a:spcPts val="400"/>
              </a:spcBef>
            </a:pPr>
            <a:r>
              <a:rPr lang="it-IT" sz="1600" dirty="0">
                <a:solidFill>
                  <a:schemeClr val="tx1"/>
                </a:solidFill>
              </a:rPr>
              <a:t>Pasta di Fara</a:t>
            </a:r>
          </a:p>
          <a:p>
            <a:pPr>
              <a:spcBef>
                <a:spcPts val="400"/>
              </a:spcBef>
            </a:pPr>
            <a:r>
              <a:rPr lang="it-IT" sz="1600" dirty="0">
                <a:solidFill>
                  <a:schemeClr val="tx1"/>
                </a:solidFill>
              </a:rPr>
              <a:t>Mobilio abruzzese</a:t>
            </a:r>
          </a:p>
          <a:p>
            <a:pPr>
              <a:spcBef>
                <a:spcPts val="400"/>
              </a:spcBef>
            </a:pPr>
            <a:r>
              <a:rPr lang="it-IT" sz="1600" dirty="0">
                <a:solidFill>
                  <a:schemeClr val="tx1"/>
                </a:solidFill>
              </a:rPr>
              <a:t>Abbigliamento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F9AD90A-F815-204A-B348-4F4ADE3F6356}"/>
              </a:ext>
            </a:extLst>
          </p:cNvPr>
          <p:cNvSpPr txBox="1"/>
          <p:nvPr/>
        </p:nvSpPr>
        <p:spPr>
          <a:xfrm>
            <a:off x="2338938" y="4259072"/>
            <a:ext cx="2233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2"/>
                </a:solidFill>
                <a:latin typeface="Montserrat"/>
                <a:sym typeface="Montserrat"/>
              </a:rPr>
              <a:t>La «Terza Italia»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562F4119-98C5-6044-A291-43D4D49EE045}"/>
              </a:ext>
            </a:extLst>
          </p:cNvPr>
          <p:cNvCxnSpPr/>
          <p:nvPr/>
        </p:nvCxnSpPr>
        <p:spPr>
          <a:xfrm flipH="1" flipV="1">
            <a:off x="2569945" y="3753853"/>
            <a:ext cx="413887" cy="497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245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8BCAF2C-B2C4-6447-B2C8-D75D663CD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223" y="956748"/>
            <a:ext cx="8257470" cy="3416400"/>
          </a:xfrm>
        </p:spPr>
        <p:txBody>
          <a:bodyPr/>
          <a:lstStyle/>
          <a:p>
            <a:pPr eaLnBrk="1" hangingPunct="1"/>
            <a:r>
              <a:rPr lang="it-IT" altLang="en-US" sz="1600" dirty="0">
                <a:solidFill>
                  <a:schemeClr val="tx1"/>
                </a:solidFill>
              </a:rPr>
              <a:t>il </a:t>
            </a:r>
            <a:r>
              <a:rPr lang="it-IT" altLang="en-US" sz="1600" b="1" dirty="0">
                <a:solidFill>
                  <a:schemeClr val="bg2"/>
                </a:solidFill>
              </a:rPr>
              <a:t>"distretto </a:t>
            </a:r>
            <a:r>
              <a:rPr lang="it-IT" altLang="en-US" sz="1600" b="1" dirty="0" err="1">
                <a:solidFill>
                  <a:schemeClr val="bg2"/>
                </a:solidFill>
              </a:rPr>
              <a:t>marshalliano</a:t>
            </a:r>
            <a:r>
              <a:rPr lang="it-IT" altLang="en-US" sz="1600" b="1" dirty="0">
                <a:solidFill>
                  <a:schemeClr val="bg2"/>
                </a:solidFill>
              </a:rPr>
              <a:t>", </a:t>
            </a:r>
            <a:r>
              <a:rPr lang="it-IT" altLang="en-US" sz="1600" dirty="0">
                <a:solidFill>
                  <a:schemeClr val="tx1"/>
                </a:solidFill>
              </a:rPr>
              <a:t>caratterizzato da una molteplicità di unità produttive di piccola dimensione, integrate fra loro sia </a:t>
            </a:r>
            <a:r>
              <a:rPr lang="it-IT" altLang="en-US" sz="1600" dirty="0" err="1">
                <a:solidFill>
                  <a:schemeClr val="tx1"/>
                </a:solidFill>
              </a:rPr>
              <a:t>orizzontamente</a:t>
            </a:r>
            <a:r>
              <a:rPr lang="it-IT" altLang="en-US" sz="1600" dirty="0">
                <a:solidFill>
                  <a:schemeClr val="tx1"/>
                </a:solidFill>
              </a:rPr>
              <a:t> che verticalmente;</a:t>
            </a:r>
          </a:p>
          <a:p>
            <a:pPr eaLnBrk="1" hangingPunct="1"/>
            <a:endParaRPr lang="it-IT" altLang="en-US" sz="1600" dirty="0">
              <a:solidFill>
                <a:schemeClr val="tx1"/>
              </a:solidFill>
            </a:endParaRPr>
          </a:p>
          <a:p>
            <a:pPr eaLnBrk="1" hangingPunct="1"/>
            <a:r>
              <a:rPr lang="it-IT" altLang="en-US" sz="1600" dirty="0">
                <a:solidFill>
                  <a:schemeClr val="tx1"/>
                </a:solidFill>
              </a:rPr>
              <a:t>il </a:t>
            </a:r>
            <a:r>
              <a:rPr lang="it-IT" altLang="en-US" sz="1600" b="1" dirty="0">
                <a:solidFill>
                  <a:schemeClr val="bg2"/>
                </a:solidFill>
              </a:rPr>
              <a:t>distretto "</a:t>
            </a:r>
            <a:r>
              <a:rPr lang="it-IT" altLang="en-US" sz="1600" b="1" dirty="0" err="1">
                <a:solidFill>
                  <a:schemeClr val="bg2"/>
                </a:solidFill>
              </a:rPr>
              <a:t>hub</a:t>
            </a:r>
            <a:r>
              <a:rPr lang="it-IT" altLang="en-US" sz="1600" b="1" dirty="0">
                <a:solidFill>
                  <a:schemeClr val="bg2"/>
                </a:solidFill>
              </a:rPr>
              <a:t> and </a:t>
            </a:r>
            <a:r>
              <a:rPr lang="it-IT" altLang="en-US" sz="1600" b="1" dirty="0" err="1">
                <a:solidFill>
                  <a:schemeClr val="bg2"/>
                </a:solidFill>
              </a:rPr>
              <a:t>spoke</a:t>
            </a:r>
            <a:r>
              <a:rPr lang="it-IT" altLang="en-US" sz="1600" b="1" dirty="0">
                <a:solidFill>
                  <a:schemeClr val="bg2"/>
                </a:solidFill>
              </a:rPr>
              <a:t>"</a:t>
            </a:r>
            <a:r>
              <a:rPr lang="it-IT" altLang="en-US" sz="1600" dirty="0">
                <a:solidFill>
                  <a:schemeClr val="tx1"/>
                </a:solidFill>
              </a:rPr>
              <a:t>, caratterizzato dalla presenza di un'impresa leader, affiancata da una </a:t>
            </a:r>
            <a:r>
              <a:rPr lang="it-IT" altLang="en-US" sz="1600" dirty="0" err="1">
                <a:solidFill>
                  <a:schemeClr val="tx1"/>
                </a:solidFill>
              </a:rPr>
              <a:t>moltepliciatà</a:t>
            </a:r>
            <a:r>
              <a:rPr lang="it-IT" altLang="en-US" sz="1600" dirty="0">
                <a:solidFill>
                  <a:schemeClr val="tx1"/>
                </a:solidFill>
              </a:rPr>
              <a:t> di piccole imprese </a:t>
            </a:r>
            <a:r>
              <a:rPr lang="it-IT" altLang="en-US" sz="1600" dirty="0" err="1">
                <a:solidFill>
                  <a:schemeClr val="tx1"/>
                </a:solidFill>
              </a:rPr>
              <a:t>follower</a:t>
            </a:r>
            <a:r>
              <a:rPr lang="it-IT" altLang="en-US" sz="1600" dirty="0">
                <a:solidFill>
                  <a:schemeClr val="tx1"/>
                </a:solidFill>
              </a:rPr>
              <a:t>;</a:t>
            </a:r>
          </a:p>
          <a:p>
            <a:pPr eaLnBrk="1" hangingPunct="1"/>
            <a:endParaRPr lang="it-IT" altLang="en-US" sz="1600" dirty="0">
              <a:solidFill>
                <a:schemeClr val="tx1"/>
              </a:solidFill>
            </a:endParaRPr>
          </a:p>
          <a:p>
            <a:pPr eaLnBrk="1" hangingPunct="1"/>
            <a:r>
              <a:rPr lang="it-IT" altLang="en-US" sz="1600" dirty="0">
                <a:solidFill>
                  <a:schemeClr val="tx1"/>
                </a:solidFill>
              </a:rPr>
              <a:t>il </a:t>
            </a:r>
            <a:r>
              <a:rPr lang="it-IT" altLang="en-US" sz="1600" b="1" dirty="0">
                <a:solidFill>
                  <a:schemeClr val="bg2"/>
                </a:solidFill>
              </a:rPr>
              <a:t>distretto "piattaforma satellite", </a:t>
            </a:r>
            <a:r>
              <a:rPr lang="it-IT" altLang="en-US" sz="1600" dirty="0">
                <a:solidFill>
                  <a:schemeClr val="tx1"/>
                </a:solidFill>
              </a:rPr>
              <a:t>costituito da un insieme di stabilimenti sorti a seguito di de-localizzazione produttiva operata da parte di un distretto, per localizzare la produzione in zone dove i costi di congestione fossero più ridotti;</a:t>
            </a:r>
          </a:p>
          <a:p>
            <a:pPr eaLnBrk="1" hangingPunct="1"/>
            <a:endParaRPr lang="it-IT" altLang="en-US" sz="1600" dirty="0">
              <a:solidFill>
                <a:schemeClr val="tx1"/>
              </a:solidFill>
            </a:endParaRPr>
          </a:p>
          <a:p>
            <a:pPr eaLnBrk="1" hangingPunct="1"/>
            <a:r>
              <a:rPr lang="it-IT" altLang="en-US" sz="1600" dirty="0">
                <a:solidFill>
                  <a:schemeClr val="tx1"/>
                </a:solidFill>
              </a:rPr>
              <a:t>il </a:t>
            </a:r>
            <a:r>
              <a:rPr lang="it-IT" altLang="en-US" sz="1600" b="1" dirty="0">
                <a:solidFill>
                  <a:schemeClr val="bg2"/>
                </a:solidFill>
              </a:rPr>
              <a:t>distretto "state-</a:t>
            </a:r>
            <a:r>
              <a:rPr lang="it-IT" altLang="en-US" sz="1600" b="1" dirty="0" err="1">
                <a:solidFill>
                  <a:schemeClr val="bg2"/>
                </a:solidFill>
              </a:rPr>
              <a:t>anchored</a:t>
            </a:r>
            <a:r>
              <a:rPr lang="it-IT" altLang="en-US" sz="1600" b="1" dirty="0">
                <a:solidFill>
                  <a:schemeClr val="bg2"/>
                </a:solidFill>
              </a:rPr>
              <a:t>"</a:t>
            </a:r>
            <a:r>
              <a:rPr lang="it-IT" altLang="en-US" sz="1600" dirty="0">
                <a:solidFill>
                  <a:schemeClr val="tx1"/>
                </a:solidFill>
              </a:rPr>
              <a:t>, in cui il nocciolo duro dell'aggregazione è rappresentato da imprese o enti pubblici, come le Università, ma anche gli enti o le basi di natura militare.</a:t>
            </a:r>
          </a:p>
          <a:p>
            <a:pPr eaLnBrk="1" hangingPunct="1"/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0D7B77EF-E1BB-BE45-BF1E-83D2FA6C3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256827"/>
            <a:ext cx="7717500" cy="572700"/>
          </a:xfrm>
        </p:spPr>
        <p:txBody>
          <a:bodyPr/>
          <a:lstStyle/>
          <a:p>
            <a:r>
              <a:rPr lang="it-IT" altLang="en-US" sz="2000" dirty="0">
                <a:solidFill>
                  <a:schemeClr val="hlink"/>
                </a:solidFill>
              </a:rPr>
              <a:t>Quattro tipi differenti di agglomerazione distrettuale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906384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B766B9F-B293-C84C-B11C-3F8D43792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464" y="716117"/>
            <a:ext cx="8498152" cy="3416400"/>
          </a:xfrm>
        </p:spPr>
        <p:txBody>
          <a:bodyPr/>
          <a:lstStyle/>
          <a:p>
            <a:pPr marL="0" eaLnBrk="1" hangingPunct="1">
              <a:buFontTx/>
              <a:buNone/>
            </a:pPr>
            <a:r>
              <a:rPr lang="it-IT" altLang="en-US" sz="1400" dirty="0">
                <a:solidFill>
                  <a:schemeClr val="tx1"/>
                </a:solidFill>
              </a:rPr>
              <a:t>Negli </a:t>
            </a:r>
            <a:r>
              <a:rPr lang="it-IT" altLang="en-US" sz="1400" dirty="0">
                <a:solidFill>
                  <a:schemeClr val="bg2"/>
                </a:solidFill>
              </a:rPr>
              <a:t>Anni Settanta e Ottanta </a:t>
            </a:r>
            <a:r>
              <a:rPr lang="it-IT" altLang="en-US" sz="1400" dirty="0">
                <a:solidFill>
                  <a:schemeClr val="tx1"/>
                </a:solidFill>
              </a:rPr>
              <a:t>–periodo d’oro per lo sviluppo dei distretti</a:t>
            </a:r>
            <a:br>
              <a:rPr lang="it-IT" altLang="en-US" sz="1400" dirty="0">
                <a:solidFill>
                  <a:schemeClr val="tx1"/>
                </a:solidFill>
              </a:rPr>
            </a:br>
            <a:r>
              <a:rPr lang="it-IT" altLang="en-US" sz="1400" dirty="0">
                <a:solidFill>
                  <a:schemeClr val="tx1"/>
                </a:solidFill>
              </a:rPr>
              <a:t>– l'azione di politica industriale volta alla promozione dei distretti si è basata prevalentemente su </a:t>
            </a:r>
            <a:r>
              <a:rPr lang="it-IT" altLang="en-US" sz="1400" b="1" dirty="0">
                <a:solidFill>
                  <a:schemeClr val="bg2"/>
                </a:solidFill>
              </a:rPr>
              <a:t>"interventi reali"</a:t>
            </a:r>
            <a:r>
              <a:rPr lang="it-IT" altLang="en-US" sz="1400" dirty="0">
                <a:solidFill>
                  <a:schemeClr val="tx1"/>
                </a:solidFill>
              </a:rPr>
              <a:t>:</a:t>
            </a:r>
          </a:p>
          <a:p>
            <a:pPr marL="0" eaLnBrk="1" hangingPunct="1"/>
            <a:r>
              <a:rPr lang="it-IT" altLang="en-US" sz="1400" dirty="0">
                <a:solidFill>
                  <a:schemeClr val="tx1"/>
                </a:solidFill>
              </a:rPr>
              <a:t>fornitura di beni e servizi pubblici</a:t>
            </a:r>
          </a:p>
          <a:p>
            <a:pPr marL="0" eaLnBrk="1" hangingPunct="1"/>
            <a:r>
              <a:rPr lang="it-IT" altLang="en-US" sz="1400" dirty="0">
                <a:solidFill>
                  <a:schemeClr val="tx1"/>
                </a:solidFill>
              </a:rPr>
              <a:t>campagne di pubblicità e di commercializzazione svolte da organismi pubblici, spesso a carico della fiscalità collettiva.</a:t>
            </a:r>
          </a:p>
          <a:p>
            <a:pPr marL="0" eaLnBrk="1" hangingPunct="1">
              <a:buFontTx/>
              <a:buNone/>
            </a:pPr>
            <a:endParaRPr lang="it-IT" altLang="en-US" sz="1400" dirty="0">
              <a:solidFill>
                <a:schemeClr val="tx1"/>
              </a:solidFill>
            </a:endParaRPr>
          </a:p>
          <a:p>
            <a:pPr marL="0" eaLnBrk="1" hangingPunct="1">
              <a:buFontTx/>
              <a:buNone/>
            </a:pPr>
            <a:r>
              <a:rPr lang="it-IT" altLang="en-US" sz="1400" dirty="0">
                <a:solidFill>
                  <a:schemeClr val="tx1"/>
                </a:solidFill>
              </a:rPr>
              <a:t>Negli </a:t>
            </a:r>
            <a:r>
              <a:rPr lang="it-IT" altLang="en-US" sz="1400" dirty="0">
                <a:solidFill>
                  <a:schemeClr val="bg2"/>
                </a:solidFill>
              </a:rPr>
              <a:t>Anni Novanta</a:t>
            </a:r>
            <a:r>
              <a:rPr lang="it-IT" altLang="en-US" sz="1400" dirty="0">
                <a:solidFill>
                  <a:schemeClr val="tx1"/>
                </a:solidFill>
              </a:rPr>
              <a:t>, il processo di globalizzazione ha comportato una </a:t>
            </a:r>
            <a:r>
              <a:rPr lang="it-IT" altLang="en-US" sz="1400" dirty="0">
                <a:solidFill>
                  <a:schemeClr val="bg2"/>
                </a:solidFill>
              </a:rPr>
              <a:t>"rivincita" della grande impresa</a:t>
            </a:r>
            <a:r>
              <a:rPr lang="it-IT" altLang="en-US" sz="1400" dirty="0">
                <a:solidFill>
                  <a:schemeClr val="tx1"/>
                </a:solidFill>
              </a:rPr>
              <a:t>, che ha iniziato a </a:t>
            </a:r>
            <a:r>
              <a:rPr lang="it-IT" altLang="en-US" sz="1400" dirty="0" err="1">
                <a:solidFill>
                  <a:schemeClr val="tx1"/>
                </a:solidFill>
              </a:rPr>
              <a:t>ri</a:t>
            </a:r>
            <a:r>
              <a:rPr lang="it-IT" altLang="en-US" sz="1400" dirty="0">
                <a:solidFill>
                  <a:schemeClr val="tx1"/>
                </a:solidFill>
              </a:rPr>
              <a:t>-guadagnare quote di mercato. Ciò ha posto nuove sfide alla politica economica in favore dei distretti. </a:t>
            </a:r>
          </a:p>
          <a:p>
            <a:pPr marL="0" eaLnBrk="1" hangingPunct="1">
              <a:buFontTx/>
              <a:buNone/>
            </a:pPr>
            <a:endParaRPr lang="it-IT" altLang="en-US" sz="1400" dirty="0">
              <a:solidFill>
                <a:schemeClr val="tx1"/>
              </a:solidFill>
            </a:endParaRPr>
          </a:p>
          <a:p>
            <a:pPr marL="0" eaLnBrk="1" hangingPunct="1">
              <a:buFontTx/>
              <a:buNone/>
            </a:pPr>
            <a:r>
              <a:rPr lang="it-IT" altLang="en-US" sz="1400" dirty="0">
                <a:solidFill>
                  <a:schemeClr val="tx1"/>
                </a:solidFill>
              </a:rPr>
              <a:t>Il </a:t>
            </a:r>
            <a:r>
              <a:rPr lang="it-IT" altLang="en-US" sz="1400" dirty="0">
                <a:solidFill>
                  <a:schemeClr val="bg2"/>
                </a:solidFill>
              </a:rPr>
              <a:t>punto critico </a:t>
            </a:r>
            <a:r>
              <a:rPr lang="it-IT" altLang="en-US" sz="1400" dirty="0">
                <a:solidFill>
                  <a:schemeClr val="tx1"/>
                </a:solidFill>
              </a:rPr>
              <a:t>principale, per le imprese raggruppate nei tradizionali distretti, sembra essere la </a:t>
            </a:r>
            <a:r>
              <a:rPr lang="it-IT" altLang="en-US" sz="1400" dirty="0">
                <a:solidFill>
                  <a:schemeClr val="bg2"/>
                </a:solidFill>
              </a:rPr>
              <a:t>ridotta capacità di ricerca e sviluppo </a:t>
            </a:r>
            <a:r>
              <a:rPr lang="it-IT" altLang="en-US" sz="1400" dirty="0">
                <a:solidFill>
                  <a:schemeClr val="tx1"/>
                </a:solidFill>
              </a:rPr>
              <a:t>sulla frontiera tecnologica e la </a:t>
            </a:r>
            <a:r>
              <a:rPr lang="it-IT" altLang="en-US" sz="1400" dirty="0">
                <a:solidFill>
                  <a:schemeClr val="bg2"/>
                </a:solidFill>
              </a:rPr>
              <a:t>limitata capacità di adottare nuove tecnologie</a:t>
            </a:r>
            <a:r>
              <a:rPr lang="it-IT" altLang="en-US" sz="1400" dirty="0">
                <a:solidFill>
                  <a:schemeClr val="tx1"/>
                </a:solidFill>
              </a:rPr>
              <a:t> basate sulla comunicazione e l'informazione. </a:t>
            </a:r>
          </a:p>
          <a:p>
            <a:pPr marL="0" eaLnBrk="1" hangingPunct="1">
              <a:buFontTx/>
              <a:buNone/>
            </a:pPr>
            <a:endParaRPr lang="it-IT" altLang="en-US" sz="1400" dirty="0">
              <a:solidFill>
                <a:schemeClr val="tx1"/>
              </a:solidFill>
            </a:endParaRPr>
          </a:p>
          <a:p>
            <a:pPr marL="0" eaLnBrk="1" hangingPunct="1">
              <a:buFontTx/>
              <a:buNone/>
            </a:pPr>
            <a:r>
              <a:rPr lang="it-IT" altLang="en-US" sz="1400" dirty="0">
                <a:solidFill>
                  <a:schemeClr val="tx1"/>
                </a:solidFill>
              </a:rPr>
              <a:t>Linea di politica industriale degli ultimi anni, caldeggiata dall'Unione Europea: </a:t>
            </a:r>
            <a:r>
              <a:rPr lang="it-IT" altLang="en-US" sz="1400" dirty="0">
                <a:solidFill>
                  <a:schemeClr val="bg2"/>
                </a:solidFill>
              </a:rPr>
              <a:t>promuovere reti e network tra imprese e soggetti pubblici </a:t>
            </a:r>
            <a:r>
              <a:rPr lang="it-IT" altLang="en-US" sz="1400" dirty="0">
                <a:solidFill>
                  <a:schemeClr val="tx1"/>
                </a:solidFill>
              </a:rPr>
              <a:t>(creazione di coalizioni progressive). </a:t>
            </a:r>
            <a:endParaRPr lang="en-US" altLang="en-US" sz="1400" dirty="0">
              <a:solidFill>
                <a:schemeClr val="tx1"/>
              </a:solidFill>
            </a:endParaRPr>
          </a:p>
          <a:p>
            <a:pPr marL="0"/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467CE20E-CE0A-794D-8706-14F6D7EA3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3" y="143417"/>
            <a:ext cx="7717500" cy="572700"/>
          </a:xfrm>
        </p:spPr>
        <p:txBody>
          <a:bodyPr/>
          <a:lstStyle/>
          <a:p>
            <a:r>
              <a:rPr lang="it-IT" altLang="en-US" sz="2400" dirty="0">
                <a:solidFill>
                  <a:schemeClr val="hlink"/>
                </a:solidFill>
              </a:rPr>
              <a:t>Quali politiche per i distretti?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349037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653976F0-7CB2-3C45-BED3-28A1E44E43CE}"/>
              </a:ext>
            </a:extLst>
          </p:cNvPr>
          <p:cNvSpPr/>
          <p:nvPr/>
        </p:nvSpPr>
        <p:spPr>
          <a:xfrm>
            <a:off x="623455" y="4253208"/>
            <a:ext cx="4572000" cy="7463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300"/>
              </a:spcBef>
            </a:pPr>
            <a:r>
              <a:rPr lang="it-IT" sz="10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CREDITS: </a:t>
            </a:r>
            <a:r>
              <a:rPr lang="it-IT" sz="1000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This</a:t>
            </a:r>
            <a:r>
              <a:rPr lang="it-IT" sz="10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it-IT" sz="1000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presentation</a:t>
            </a:r>
            <a:r>
              <a:rPr lang="it-IT" sz="10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it-IT" sz="1000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template</a:t>
            </a:r>
            <a:r>
              <a:rPr lang="it-IT" sz="10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it-IT" sz="1000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was</a:t>
            </a:r>
            <a:r>
              <a:rPr lang="it-IT" sz="10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it-IT" sz="1000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created</a:t>
            </a:r>
            <a:r>
              <a:rPr lang="it-IT" sz="10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by </a:t>
            </a:r>
            <a:r>
              <a:rPr lang="it-IT" sz="1000" b="1" dirty="0">
                <a:solidFill>
                  <a:schemeClr val="accent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it-IT" sz="10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it-IT" sz="1000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including</a:t>
            </a:r>
            <a:r>
              <a:rPr lang="it-IT" sz="10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it-IT" sz="1000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icons</a:t>
            </a:r>
            <a:r>
              <a:rPr lang="it-IT" sz="10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by </a:t>
            </a:r>
            <a:r>
              <a:rPr lang="it-IT" sz="1000" b="1" dirty="0">
                <a:solidFill>
                  <a:schemeClr val="accent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it-IT" sz="10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, and </a:t>
            </a:r>
            <a:r>
              <a:rPr lang="it-IT" sz="1000" dirty="0" err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infographics</a:t>
            </a:r>
            <a:r>
              <a:rPr lang="it-IT" sz="1000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&amp; images by </a:t>
            </a:r>
            <a:r>
              <a:rPr lang="it-IT" sz="1000" b="1" dirty="0">
                <a:solidFill>
                  <a:schemeClr val="accent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lang="it-IT" sz="1000" b="1" dirty="0">
              <a:solidFill>
                <a:schemeClr val="accent2"/>
              </a:solidFill>
              <a:uFill>
                <a:noFill/>
              </a:u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spcBef>
                <a:spcPts val="300"/>
              </a:spcBef>
            </a:pPr>
            <a:r>
              <a:rPr lang="it-IT" sz="1000" dirty="0">
                <a:solidFill>
                  <a:schemeClr val="accent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</a:rPr>
              <a:t>Il contenuto di queste slide è ripreso largamente dalle slide allegate al libro </a:t>
            </a:r>
            <a:r>
              <a:rPr lang="it-IT" sz="1000" i="1" dirty="0">
                <a:solidFill>
                  <a:schemeClr val="accent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</a:rPr>
              <a:t>Politica Economica </a:t>
            </a:r>
            <a:r>
              <a:rPr lang="it-IT" sz="1000" dirty="0">
                <a:solidFill>
                  <a:schemeClr val="accent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</a:rPr>
              <a:t>di Roberto </a:t>
            </a:r>
            <a:r>
              <a:rPr lang="it-IT" sz="1000" dirty="0" err="1">
                <a:solidFill>
                  <a:schemeClr val="accent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</a:rPr>
              <a:t>Cellini</a:t>
            </a:r>
            <a:endParaRPr lang="it-IT" sz="1000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Google Shape;648;p62">
            <a:extLst>
              <a:ext uri="{FF2B5EF4-FFF2-40B4-BE49-F238E27FC236}">
                <a16:creationId xmlns:a16="http://schemas.microsoft.com/office/drawing/2014/main" id="{F260318C-D34D-8F44-BAC6-DF76A98CDB67}"/>
              </a:ext>
            </a:extLst>
          </p:cNvPr>
          <p:cNvSpPr txBox="1">
            <a:spLocks/>
          </p:cNvSpPr>
          <p:nvPr/>
        </p:nvSpPr>
        <p:spPr>
          <a:xfrm>
            <a:off x="623455" y="459405"/>
            <a:ext cx="5533696" cy="13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  <a:defRPr sz="7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it-IT" sz="1800" dirty="0"/>
              <a:t>Per saperne di più…</a:t>
            </a:r>
          </a:p>
          <a:p>
            <a:endParaRPr lang="it-IT" sz="1200" b="0" dirty="0">
              <a:solidFill>
                <a:schemeClr val="tx1"/>
              </a:solidFill>
            </a:endParaRPr>
          </a:p>
          <a:p>
            <a:r>
              <a:rPr lang="it-IT" sz="1200" b="0" dirty="0">
                <a:solidFill>
                  <a:schemeClr val="tx1"/>
                </a:solidFill>
              </a:rPr>
              <a:t>Mario Pianta (2009) Le politiche industriali del XXI secolo </a:t>
            </a:r>
            <a:r>
              <a:rPr lang="it-IT" sz="1200" b="0" dirty="0">
                <a:solidFill>
                  <a:srgbClr val="003BA3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https://www.treccani.it/enciclopedia/le-politiche-industriali-del-21-secolo_%28XXI-Secolo%29</a:t>
            </a:r>
            <a:r>
              <a:rPr lang="it-IT" sz="1200" b="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it-IT" sz="1200" b="0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>
            <a:spLocks noGrp="1"/>
          </p:cNvSpPr>
          <p:nvPr>
            <p:ph type="title"/>
          </p:nvPr>
        </p:nvSpPr>
        <p:spPr>
          <a:xfrm>
            <a:off x="476713" y="135691"/>
            <a:ext cx="770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Agenda</a:t>
            </a:r>
            <a:endParaRPr sz="2400" dirty="0"/>
          </a:p>
        </p:txBody>
      </p:sp>
      <p:sp>
        <p:nvSpPr>
          <p:cNvPr id="198" name="Google Shape;198;p32"/>
          <p:cNvSpPr txBox="1">
            <a:spLocks noGrp="1"/>
          </p:cNvSpPr>
          <p:nvPr>
            <p:ph type="ctrTitle" idx="2"/>
          </p:nvPr>
        </p:nvSpPr>
        <p:spPr>
          <a:xfrm>
            <a:off x="2011962" y="1071429"/>
            <a:ext cx="2560037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err="1"/>
              <a:t>Struttura</a:t>
            </a:r>
            <a:r>
              <a:rPr lang="en" sz="1600" dirty="0"/>
              <a:t> </a:t>
            </a:r>
            <a:r>
              <a:rPr lang="en" sz="1600" dirty="0" err="1"/>
              <a:t>industriale</a:t>
            </a:r>
            <a:r>
              <a:rPr lang="en" sz="1600" dirty="0"/>
              <a:t> di </a:t>
            </a:r>
            <a:r>
              <a:rPr lang="en" sz="1600" dirty="0" err="1"/>
              <a:t>un’economia</a:t>
            </a:r>
            <a:endParaRPr sz="1600" dirty="0"/>
          </a:p>
        </p:txBody>
      </p:sp>
      <p:sp>
        <p:nvSpPr>
          <p:cNvPr id="199" name="Google Shape;199;p32"/>
          <p:cNvSpPr txBox="1">
            <a:spLocks noGrp="1"/>
          </p:cNvSpPr>
          <p:nvPr>
            <p:ph type="title" idx="3"/>
          </p:nvPr>
        </p:nvSpPr>
        <p:spPr>
          <a:xfrm>
            <a:off x="428490" y="1145641"/>
            <a:ext cx="1493400" cy="9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01</a:t>
            </a:r>
            <a:endParaRPr sz="6600" dirty="0"/>
          </a:p>
        </p:txBody>
      </p:sp>
      <p:sp>
        <p:nvSpPr>
          <p:cNvPr id="200" name="Google Shape;200;p32"/>
          <p:cNvSpPr txBox="1">
            <a:spLocks noGrp="1"/>
          </p:cNvSpPr>
          <p:nvPr>
            <p:ph type="subTitle" idx="1"/>
          </p:nvPr>
        </p:nvSpPr>
        <p:spPr>
          <a:xfrm>
            <a:off x="2036291" y="1703491"/>
            <a:ext cx="226165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it-IT" sz="1200" dirty="0"/>
              <a:t>Descrizione in relazione ai settori, alla tipologia di beni, alla dimensione di impresa</a:t>
            </a:r>
            <a:endParaRPr sz="1200" dirty="0"/>
          </a:p>
        </p:txBody>
      </p:sp>
      <p:sp>
        <p:nvSpPr>
          <p:cNvPr id="201" name="Google Shape;201;p32"/>
          <p:cNvSpPr txBox="1">
            <a:spLocks noGrp="1"/>
          </p:cNvSpPr>
          <p:nvPr>
            <p:ph type="ctrTitle" idx="4"/>
          </p:nvPr>
        </p:nvSpPr>
        <p:spPr>
          <a:xfrm>
            <a:off x="2069163" y="2672160"/>
            <a:ext cx="2747174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err="1"/>
              <a:t>Distretti</a:t>
            </a:r>
            <a:r>
              <a:rPr lang="en" sz="1600" dirty="0"/>
              <a:t> </a:t>
            </a:r>
            <a:r>
              <a:rPr lang="en" sz="1600" dirty="0" err="1"/>
              <a:t>industriali</a:t>
            </a:r>
            <a:endParaRPr sz="1600" dirty="0"/>
          </a:p>
        </p:txBody>
      </p:sp>
      <p:sp>
        <p:nvSpPr>
          <p:cNvPr id="202" name="Google Shape;202;p32"/>
          <p:cNvSpPr txBox="1">
            <a:spLocks noGrp="1"/>
          </p:cNvSpPr>
          <p:nvPr>
            <p:ph type="title" idx="5"/>
          </p:nvPr>
        </p:nvSpPr>
        <p:spPr>
          <a:xfrm>
            <a:off x="4388013" y="1145641"/>
            <a:ext cx="1493400" cy="94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/>
              <a:t>02</a:t>
            </a:r>
            <a:endParaRPr sz="6600"/>
          </a:p>
        </p:txBody>
      </p:sp>
      <p:sp>
        <p:nvSpPr>
          <p:cNvPr id="203" name="Google Shape;203;p32"/>
          <p:cNvSpPr txBox="1">
            <a:spLocks noGrp="1"/>
          </p:cNvSpPr>
          <p:nvPr>
            <p:ph type="subTitle" idx="6"/>
          </p:nvPr>
        </p:nvSpPr>
        <p:spPr>
          <a:xfrm>
            <a:off x="5934093" y="1732366"/>
            <a:ext cx="2834523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it-IT" sz="1200" dirty="0"/>
              <a:t>Politica industriale selettiva, dei fattori, istituzionale</a:t>
            </a:r>
          </a:p>
          <a:p>
            <a:pPr marL="0" lvl="0" indent="0">
              <a:buClr>
                <a:schemeClr val="dk1"/>
              </a:buClr>
              <a:buSzPts val="1100"/>
            </a:pPr>
            <a:endParaRPr sz="1200" dirty="0"/>
          </a:p>
        </p:txBody>
      </p:sp>
      <p:sp>
        <p:nvSpPr>
          <p:cNvPr id="28" name="Google Shape;199;p32">
            <a:extLst>
              <a:ext uri="{FF2B5EF4-FFF2-40B4-BE49-F238E27FC236}">
                <a16:creationId xmlns:a16="http://schemas.microsoft.com/office/drawing/2014/main" id="{47303BEC-2A2D-3F40-97A6-3B6B9921C290}"/>
              </a:ext>
            </a:extLst>
          </p:cNvPr>
          <p:cNvSpPr txBox="1">
            <a:spLocks/>
          </p:cNvSpPr>
          <p:nvPr/>
        </p:nvSpPr>
        <p:spPr>
          <a:xfrm>
            <a:off x="398009" y="2751455"/>
            <a:ext cx="1493400" cy="9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Montserrat"/>
              <a:buNone/>
              <a:defRPr sz="7000" b="1" i="0" u="none" strike="noStrike" cap="none">
                <a:solidFill>
                  <a:srgbClr val="4A8C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Fira Sans Extra Condensed Medium"/>
              <a:buNone/>
              <a:defRPr sz="80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Fira Sans Extra Condensed Medium"/>
              <a:buNone/>
              <a:defRPr sz="80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Fira Sans Extra Condensed Medium"/>
              <a:buNone/>
              <a:defRPr sz="80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Fira Sans Extra Condensed Medium"/>
              <a:buNone/>
              <a:defRPr sz="80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Fira Sans Extra Condensed Medium"/>
              <a:buNone/>
              <a:defRPr sz="80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Fira Sans Extra Condensed Medium"/>
              <a:buNone/>
              <a:defRPr sz="80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Fira Sans Extra Condensed Medium"/>
              <a:buNone/>
              <a:defRPr sz="80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Fira Sans Extra Condensed Medium"/>
              <a:buNone/>
              <a:defRPr sz="8000" b="1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 sz="6600" dirty="0"/>
              <a:t>03</a:t>
            </a:r>
          </a:p>
        </p:txBody>
      </p:sp>
      <p:sp>
        <p:nvSpPr>
          <p:cNvPr id="12" name="Google Shape;201;p32">
            <a:extLst>
              <a:ext uri="{FF2B5EF4-FFF2-40B4-BE49-F238E27FC236}">
                <a16:creationId xmlns:a16="http://schemas.microsoft.com/office/drawing/2014/main" id="{4D8B8BD2-5130-0043-9E58-BCBC0955BB0C}"/>
              </a:ext>
            </a:extLst>
          </p:cNvPr>
          <p:cNvSpPr txBox="1">
            <a:spLocks/>
          </p:cNvSpPr>
          <p:nvPr/>
        </p:nvSpPr>
        <p:spPr>
          <a:xfrm>
            <a:off x="5910586" y="1048298"/>
            <a:ext cx="3175664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18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None/>
              <a:defRPr sz="20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it-IT" sz="1600" dirty="0"/>
              <a:t>Evoluzione della politica industriale italiana</a:t>
            </a:r>
          </a:p>
        </p:txBody>
      </p:sp>
      <p:sp>
        <p:nvSpPr>
          <p:cNvPr id="14" name="Google Shape;203;p32">
            <a:extLst>
              <a:ext uri="{FF2B5EF4-FFF2-40B4-BE49-F238E27FC236}">
                <a16:creationId xmlns:a16="http://schemas.microsoft.com/office/drawing/2014/main" id="{6500BAD8-119C-8648-8630-408FF7D5F378}"/>
              </a:ext>
            </a:extLst>
          </p:cNvPr>
          <p:cNvSpPr txBox="1">
            <a:spLocks/>
          </p:cNvSpPr>
          <p:nvPr/>
        </p:nvSpPr>
        <p:spPr>
          <a:xfrm>
            <a:off x="2054679" y="3313996"/>
            <a:ext cx="2379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400" b="0" i="0" u="none" strike="noStrike" cap="non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buClr>
                <a:schemeClr val="dk1"/>
              </a:buClr>
              <a:buSzPts val="1100"/>
            </a:pPr>
            <a:r>
              <a:rPr lang="it-IT" sz="1200" dirty="0"/>
              <a:t>Caratteristiche, evoluzione e limiti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>
            <a:spLocks noGrp="1"/>
          </p:cNvSpPr>
          <p:nvPr>
            <p:ph type="title"/>
          </p:nvPr>
        </p:nvSpPr>
        <p:spPr>
          <a:xfrm>
            <a:off x="3968425" y="2227050"/>
            <a:ext cx="4925318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it-IT" sz="2400" dirty="0"/>
              <a:t>Struttura industriale di un’economia</a:t>
            </a:r>
          </a:p>
        </p:txBody>
      </p:sp>
      <p:sp>
        <p:nvSpPr>
          <p:cNvPr id="224" name="Google Shape;224;p34"/>
          <p:cNvSpPr txBox="1">
            <a:spLocks noGrp="1"/>
          </p:cNvSpPr>
          <p:nvPr>
            <p:ph type="title" idx="2"/>
          </p:nvPr>
        </p:nvSpPr>
        <p:spPr>
          <a:xfrm>
            <a:off x="3968350" y="1262325"/>
            <a:ext cx="4462500" cy="11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B372B4C-E3ED-D44B-8BC8-04EBE8241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697" y="985627"/>
            <a:ext cx="8460606" cy="341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r>
              <a:rPr lang="it-IT" altLang="en-US" sz="1800" dirty="0">
                <a:solidFill>
                  <a:schemeClr val="tx1"/>
                </a:solidFill>
              </a:rPr>
              <a:t>il settore dell'agricoltura (o settore primario):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</a:pPr>
            <a:r>
              <a:rPr lang="it-IT" altLang="en-US" sz="1600" dirty="0">
                <a:solidFill>
                  <a:schemeClr val="tx1"/>
                </a:solidFill>
              </a:rPr>
              <a:t>produzione di beni agricoli, </a:t>
            </a:r>
            <a:r>
              <a:rPr lang="it-IT" altLang="en-US" sz="1600" dirty="0" err="1">
                <a:solidFill>
                  <a:schemeClr val="tx1"/>
                </a:solidFill>
              </a:rPr>
              <a:t>silvicultura</a:t>
            </a:r>
            <a:r>
              <a:rPr lang="it-IT" altLang="en-US" sz="1600" dirty="0">
                <a:solidFill>
                  <a:schemeClr val="tx1"/>
                </a:solidFill>
              </a:rPr>
              <a:t>, allevamento, </a:t>
            </a:r>
            <a:r>
              <a:rPr lang="it-IT" altLang="en-US" sz="1600" dirty="0" err="1">
                <a:solidFill>
                  <a:schemeClr val="tx1"/>
                </a:solidFill>
              </a:rPr>
              <a:t>itticultura</a:t>
            </a:r>
            <a:r>
              <a:rPr lang="it-IT" altLang="en-US" sz="1600" dirty="0">
                <a:solidFill>
                  <a:schemeClr val="tx1"/>
                </a:solidFill>
              </a:rPr>
              <a:t> e  pesca, </a:t>
            </a:r>
            <a:r>
              <a:rPr lang="it-IT" altLang="en-US" sz="1600" dirty="0">
                <a:solidFill>
                  <a:schemeClr val="bg2"/>
                </a:solidFill>
              </a:rPr>
              <a:t>attività di trasformazione immediata e conservazione dei prodotti agricoli, servizi agrituristici 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</a:pPr>
            <a:endParaRPr lang="it-IT" altLang="en-US" sz="16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r>
              <a:rPr lang="it-IT" altLang="en-US" sz="1800" dirty="0">
                <a:solidFill>
                  <a:schemeClr val="tx1"/>
                </a:solidFill>
              </a:rPr>
              <a:t>il settore dell'industria (o settore secondario):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</a:pPr>
            <a:r>
              <a:rPr lang="it-IT" altLang="en-US" sz="1600" dirty="0">
                <a:solidFill>
                  <a:schemeClr val="tx1"/>
                </a:solidFill>
              </a:rPr>
              <a:t>manifattura, energia elettrica, costruzioni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</a:pPr>
            <a:endParaRPr lang="it-IT" altLang="en-US" sz="16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r>
              <a:rPr lang="it-IT" altLang="en-US" sz="1800" dirty="0">
                <a:solidFill>
                  <a:schemeClr val="tx1"/>
                </a:solidFill>
              </a:rPr>
              <a:t>il settore dei servizi (o terziario):</a:t>
            </a:r>
          </a:p>
          <a:p>
            <a:pPr lvl="1" eaLnBrk="1" hangingPunct="1">
              <a:lnSpc>
                <a:spcPct val="80000"/>
              </a:lnSpc>
              <a:spcBef>
                <a:spcPts val="400"/>
              </a:spcBef>
            </a:pPr>
            <a:r>
              <a:rPr lang="it-IT" altLang="en-US" sz="1600" dirty="0">
                <a:solidFill>
                  <a:schemeClr val="tx1"/>
                </a:solidFill>
              </a:rPr>
              <a:t>servizi (beni immateriali a uso immediato). Comparti: commercio, servizi bancari - finanziari – assicurativi, turismo, servizi delle pubbliche amministrazioni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7BFCD738-9F7D-AC46-8980-0A3E50577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91" y="133791"/>
            <a:ext cx="7717500" cy="572700"/>
          </a:xfrm>
        </p:spPr>
        <p:txBody>
          <a:bodyPr/>
          <a:lstStyle/>
          <a:p>
            <a:r>
              <a:rPr lang="it-IT" sz="2400" dirty="0"/>
              <a:t>Composizione strutturale dell’economia: settori</a:t>
            </a:r>
          </a:p>
        </p:txBody>
      </p:sp>
    </p:spTree>
    <p:extLst>
      <p:ext uri="{BB962C8B-B14F-4D97-AF65-F5344CB8AC3E}">
        <p14:creationId xmlns:p14="http://schemas.microsoft.com/office/powerpoint/2010/main" val="2382218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D471BCBD-2972-6E45-B238-39D15CD8D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47" y="0"/>
            <a:ext cx="7717500" cy="572700"/>
          </a:xfrm>
        </p:spPr>
        <p:txBody>
          <a:bodyPr/>
          <a:lstStyle/>
          <a:p>
            <a:r>
              <a:rPr lang="it-IT" sz="2400" dirty="0"/>
              <a:t>Composizione settoriale dell’economia in termini di valore aggiunto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D9C4C2A-370B-1F49-A767-C92E13423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1643"/>
            <a:ext cx="6916900" cy="432185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32D6E14-E025-1440-8F42-E9808DFF3312}"/>
              </a:ext>
            </a:extLst>
          </p:cNvPr>
          <p:cNvSpPr txBox="1"/>
          <p:nvPr/>
        </p:nvSpPr>
        <p:spPr>
          <a:xfrm>
            <a:off x="7336928" y="4881890"/>
            <a:ext cx="14919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Fonte: </a:t>
            </a:r>
            <a:r>
              <a:rPr lang="it-IT" sz="1100" dirty="0" err="1"/>
              <a:t>Statista.com</a:t>
            </a:r>
            <a:endParaRPr lang="it-IT" sz="11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A2D2E2B-6938-7B4A-B5BA-D050C02A31F7}"/>
              </a:ext>
            </a:extLst>
          </p:cNvPr>
          <p:cNvSpPr txBox="1"/>
          <p:nvPr/>
        </p:nvSpPr>
        <p:spPr>
          <a:xfrm>
            <a:off x="6916900" y="696129"/>
            <a:ext cx="212718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Montserrat" pitchFamily="2" charset="77"/>
              </a:rPr>
              <a:t>A diversi settori tendono ad essere associati </a:t>
            </a:r>
            <a:r>
              <a:rPr lang="it-IT" b="1" dirty="0">
                <a:solidFill>
                  <a:schemeClr val="bg2"/>
                </a:solidFill>
                <a:latin typeface="Montserrat" pitchFamily="2" charset="77"/>
              </a:rPr>
              <a:t>diversi effetti in termini di produttività </a:t>
            </a:r>
          </a:p>
          <a:p>
            <a:endParaRPr lang="it-IT" dirty="0">
              <a:latin typeface="Montserrat" pitchFamily="2" charset="77"/>
            </a:endParaRPr>
          </a:p>
          <a:p>
            <a:r>
              <a:rPr lang="it-IT" dirty="0">
                <a:latin typeface="Montserrat" pitchFamily="2" charset="77"/>
              </a:rPr>
              <a:t>Il passaggio da agricoltura ad industria ha determinato aumenti della produttività aggregata</a:t>
            </a:r>
          </a:p>
          <a:p>
            <a:endParaRPr lang="it-IT" dirty="0">
              <a:latin typeface="Montserrat" pitchFamily="2" charset="77"/>
            </a:endParaRPr>
          </a:p>
          <a:p>
            <a:r>
              <a:rPr lang="it-IT" dirty="0">
                <a:latin typeface="Montserrat" pitchFamily="2" charset="77"/>
              </a:rPr>
              <a:t>Il passaggio da industria a servizi tende a rallentare la crescita della produttività</a:t>
            </a:r>
          </a:p>
          <a:p>
            <a:endParaRPr lang="it-IT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01478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6A341F8-C718-C344-950C-BC006B246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5875" y="777090"/>
            <a:ext cx="3782726" cy="341640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it-IT" sz="1400" b="1" dirty="0">
                <a:solidFill>
                  <a:schemeClr val="bg2"/>
                </a:solidFill>
              </a:rPr>
              <a:t>Beni commerciabili/non-commerciabili </a:t>
            </a:r>
            <a:r>
              <a:rPr lang="it-IT" sz="1400" dirty="0">
                <a:solidFill>
                  <a:schemeClr val="tx1"/>
                </a:solidFill>
              </a:rPr>
              <a:t>(</a:t>
            </a:r>
            <a:r>
              <a:rPr lang="it-IT" sz="1400" dirty="0" err="1">
                <a:solidFill>
                  <a:schemeClr val="tx1"/>
                </a:solidFill>
              </a:rPr>
              <a:t>tradeable</a:t>
            </a:r>
            <a:r>
              <a:rPr lang="it-IT" sz="1400" dirty="0">
                <a:solidFill>
                  <a:schemeClr val="tx1"/>
                </a:solidFill>
              </a:rPr>
              <a:t>/non-</a:t>
            </a:r>
            <a:r>
              <a:rPr lang="it-IT" sz="1400" dirty="0" err="1">
                <a:solidFill>
                  <a:schemeClr val="tx1"/>
                </a:solidFill>
              </a:rPr>
              <a:t>tradeable</a:t>
            </a:r>
            <a:r>
              <a:rPr lang="it-IT" sz="1400" dirty="0">
                <a:solidFill>
                  <a:schemeClr val="tx1"/>
                </a:solidFill>
              </a:rPr>
              <a:t>) </a:t>
            </a:r>
          </a:p>
          <a:p>
            <a:pPr lvl="1">
              <a:spcBef>
                <a:spcPts val="400"/>
              </a:spcBef>
            </a:pPr>
            <a:r>
              <a:rPr lang="it-IT" sz="1400" dirty="0">
                <a:solidFill>
                  <a:schemeClr val="tx1"/>
                </a:solidFill>
              </a:rPr>
              <a:t>I beni commerciabili (beni agricoli e manifatturieri) sono più esposti alla concorrenza internazionale rispetto ai beni non-commerciabili (servizi)</a:t>
            </a:r>
          </a:p>
          <a:p>
            <a:pPr>
              <a:spcBef>
                <a:spcPts val="400"/>
              </a:spcBef>
            </a:pPr>
            <a:r>
              <a:rPr lang="it-IT" sz="1400" b="1" dirty="0">
                <a:solidFill>
                  <a:schemeClr val="bg2"/>
                </a:solidFill>
              </a:rPr>
              <a:t>Contenuto tecnologico dei beni</a:t>
            </a:r>
          </a:p>
          <a:p>
            <a:pPr lvl="1">
              <a:spcBef>
                <a:spcPts val="400"/>
              </a:spcBef>
            </a:pPr>
            <a:r>
              <a:rPr lang="it-IT" sz="1400" dirty="0">
                <a:solidFill>
                  <a:schemeClr val="tx1"/>
                </a:solidFill>
              </a:rPr>
              <a:t>La produzione di beni ad elevato contenuto tecnologico consente di ottenere beni meno sostituibili da beni concorrenti e quindi di ottenere un po’ di potere di mercato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66603ED8-4D9E-464B-B4F1-902D4E29A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91" y="85665"/>
            <a:ext cx="7717500" cy="572700"/>
          </a:xfrm>
        </p:spPr>
        <p:txBody>
          <a:bodyPr/>
          <a:lstStyle/>
          <a:p>
            <a:r>
              <a:rPr lang="it-IT" sz="2400" dirty="0"/>
              <a:t>Altre classificazioni rilevanti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A4410A8-E659-1A46-80DC-E10F5F3F7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730" y="600189"/>
            <a:ext cx="5091764" cy="3105976"/>
          </a:xfrm>
          <a:prstGeom prst="rect">
            <a:avLst/>
          </a:prstGeom>
        </p:spPr>
      </p:pic>
      <p:sp>
        <p:nvSpPr>
          <p:cNvPr id="5" name="Segnaposto testo 1">
            <a:extLst>
              <a:ext uri="{FF2B5EF4-FFF2-40B4-BE49-F238E27FC236}">
                <a16:creationId xmlns:a16="http://schemas.microsoft.com/office/drawing/2014/main" id="{F71124CA-D9BF-4740-9CB6-C78A20F74206}"/>
              </a:ext>
            </a:extLst>
          </p:cNvPr>
          <p:cNvSpPr txBox="1">
            <a:spLocks/>
          </p:cNvSpPr>
          <p:nvPr/>
        </p:nvSpPr>
        <p:spPr>
          <a:xfrm>
            <a:off x="3628724" y="3560386"/>
            <a:ext cx="5678905" cy="15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●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arlow"/>
              <a:buChar char="○"/>
              <a:defRPr sz="12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spcBef>
                <a:spcPts val="400"/>
              </a:spcBef>
            </a:pPr>
            <a:r>
              <a:rPr lang="it-IT" sz="1400" b="1" dirty="0">
                <a:solidFill>
                  <a:schemeClr val="bg2"/>
                </a:solidFill>
              </a:rPr>
              <a:t>Dimensione di impresa</a:t>
            </a:r>
          </a:p>
          <a:p>
            <a:pPr lvl="1">
              <a:spcBef>
                <a:spcPts val="400"/>
              </a:spcBef>
            </a:pPr>
            <a:r>
              <a:rPr lang="it-IT" sz="1400" dirty="0">
                <a:solidFill>
                  <a:schemeClr val="tx1"/>
                </a:solidFill>
              </a:rPr>
              <a:t>L’Italia è caratterizzata da una presenza molto significativa di PMI rispetto a paesi di dimensione comparabile </a:t>
            </a:r>
          </a:p>
          <a:p>
            <a:pPr lvl="1">
              <a:spcBef>
                <a:spcPts val="400"/>
              </a:spcBef>
            </a:pPr>
            <a:r>
              <a:rPr lang="it-IT" sz="1400" dirty="0">
                <a:solidFill>
                  <a:schemeClr val="tx1"/>
                </a:solidFill>
              </a:rPr>
              <a:t>Questo è problematico per la limitata produttività</a:t>
            </a:r>
          </a:p>
        </p:txBody>
      </p:sp>
    </p:spTree>
    <p:extLst>
      <p:ext uri="{BB962C8B-B14F-4D97-AF65-F5344CB8AC3E}">
        <p14:creationId xmlns:p14="http://schemas.microsoft.com/office/powerpoint/2010/main" val="3253167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>
            <a:spLocks noGrp="1"/>
          </p:cNvSpPr>
          <p:nvPr>
            <p:ph type="title"/>
          </p:nvPr>
        </p:nvSpPr>
        <p:spPr>
          <a:xfrm>
            <a:off x="3968425" y="2227050"/>
            <a:ext cx="4925318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it-IT" sz="2400" dirty="0"/>
              <a:t>Evoluzione della politica industriale italiana</a:t>
            </a:r>
          </a:p>
        </p:txBody>
      </p:sp>
      <p:sp>
        <p:nvSpPr>
          <p:cNvPr id="224" name="Google Shape;224;p34"/>
          <p:cNvSpPr txBox="1">
            <a:spLocks noGrp="1"/>
          </p:cNvSpPr>
          <p:nvPr>
            <p:ph type="title" idx="2"/>
          </p:nvPr>
        </p:nvSpPr>
        <p:spPr>
          <a:xfrm>
            <a:off x="3968350" y="1262325"/>
            <a:ext cx="4462500" cy="11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9012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B372B4C-E3ED-D44B-8BC8-04EBE8241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257" y="1178131"/>
            <a:ext cx="8460606" cy="3416400"/>
          </a:xfrm>
        </p:spPr>
        <p:txBody>
          <a:bodyPr/>
          <a:lstStyle/>
          <a:p>
            <a:pPr eaLnBrk="1" hangingPunct="1">
              <a:spcBef>
                <a:spcPts val="400"/>
              </a:spcBef>
            </a:pPr>
            <a:r>
              <a:rPr lang="it-IT" altLang="en-US" sz="1800" dirty="0">
                <a:solidFill>
                  <a:schemeClr val="tx1"/>
                </a:solidFill>
              </a:rPr>
              <a:t>L'Italia, come tutti i Paesi europei, esce dal secondo conflitto mondiale, con l'apparato produttivo pesantemente danneggiato, e la </a:t>
            </a:r>
            <a:r>
              <a:rPr lang="it-IT" altLang="en-US" sz="1800" b="1" dirty="0">
                <a:solidFill>
                  <a:schemeClr val="bg2"/>
                </a:solidFill>
              </a:rPr>
              <a:t>ricostruzione</a:t>
            </a:r>
            <a:r>
              <a:rPr lang="it-IT" altLang="en-US" sz="1800" dirty="0">
                <a:solidFill>
                  <a:schemeClr val="tx1"/>
                </a:solidFill>
              </a:rPr>
              <a:t> è quindi il primo e immediato obiettivo. </a:t>
            </a:r>
          </a:p>
          <a:p>
            <a:pPr eaLnBrk="1" hangingPunct="1">
              <a:spcBef>
                <a:spcPts val="400"/>
              </a:spcBef>
            </a:pPr>
            <a:r>
              <a:rPr lang="it-IT" altLang="en-US" sz="1800" dirty="0">
                <a:solidFill>
                  <a:schemeClr val="tx1"/>
                </a:solidFill>
              </a:rPr>
              <a:t>A questo obiettivo concorrono gli aiuti internazionali, coordinati in particolare sotto il Piano Marshall e i </a:t>
            </a:r>
            <a:r>
              <a:rPr lang="it-IT" altLang="en-US" sz="1800" b="1" dirty="0">
                <a:solidFill>
                  <a:schemeClr val="bg2"/>
                </a:solidFill>
              </a:rPr>
              <a:t>primi accordi tra Paesi Europei</a:t>
            </a:r>
            <a:r>
              <a:rPr lang="it-IT" altLang="en-US" sz="1800" dirty="0">
                <a:solidFill>
                  <a:schemeClr val="tx1"/>
                </a:solidFill>
              </a:rPr>
              <a:t>, tendenti alla costituzione di una comunità economica</a:t>
            </a:r>
          </a:p>
          <a:p>
            <a:pPr eaLnBrk="1" hangingPunct="1">
              <a:spcBef>
                <a:spcPts val="400"/>
              </a:spcBef>
            </a:pPr>
            <a:r>
              <a:rPr lang="it-IT" altLang="en-US" sz="1800" dirty="0">
                <a:solidFill>
                  <a:schemeClr val="tx1"/>
                </a:solidFill>
              </a:rPr>
              <a:t>La </a:t>
            </a:r>
            <a:r>
              <a:rPr lang="it-IT" altLang="en-US" sz="1800" b="1" dirty="0">
                <a:solidFill>
                  <a:schemeClr val="bg2"/>
                </a:solidFill>
              </a:rPr>
              <a:t>politica industriale</a:t>
            </a:r>
            <a:r>
              <a:rPr lang="it-IT" altLang="en-US" sz="1800" dirty="0">
                <a:solidFill>
                  <a:schemeClr val="tx1"/>
                </a:solidFill>
              </a:rPr>
              <a:t>, per esplicita volontà di alcuni stati (in particolare la Francia) </a:t>
            </a:r>
            <a:r>
              <a:rPr lang="it-IT" altLang="en-US" sz="1800" b="1" dirty="0">
                <a:solidFill>
                  <a:schemeClr val="bg2"/>
                </a:solidFill>
              </a:rPr>
              <a:t>rimane in capo ai singoli stati nazionali</a:t>
            </a:r>
            <a:r>
              <a:rPr lang="it-IT" altLang="en-US" sz="1800" dirty="0">
                <a:solidFill>
                  <a:schemeClr val="tx1"/>
                </a:solidFill>
              </a:rPr>
              <a:t>.</a:t>
            </a:r>
            <a:endParaRPr lang="en-US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ts val="400"/>
              </a:spcBef>
            </a:pPr>
            <a:endParaRPr lang="it-IT" altLang="en-US" sz="1800" dirty="0">
              <a:solidFill>
                <a:schemeClr val="tx1"/>
              </a:solidFill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7BFCD738-9F7D-AC46-8980-0A3E50577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91" y="133791"/>
            <a:ext cx="8353772" cy="572700"/>
          </a:xfrm>
        </p:spPr>
        <p:txBody>
          <a:bodyPr/>
          <a:lstStyle/>
          <a:p>
            <a:r>
              <a:rPr lang="it-IT" altLang="en-US" sz="2400" dirty="0">
                <a:solidFill>
                  <a:schemeClr val="hlink"/>
                </a:solidFill>
              </a:rPr>
              <a:t>Le politiche industriali nel Secondo Dopoguerra, fino agli Anni Settanta/1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446078905"/>
      </p:ext>
    </p:extLst>
  </p:cSld>
  <p:clrMapOvr>
    <a:masterClrMapping/>
  </p:clrMapOvr>
</p:sld>
</file>

<file path=ppt/theme/theme1.xml><?xml version="1.0" encoding="utf-8"?>
<a:theme xmlns:a="http://schemas.openxmlformats.org/drawingml/2006/main" name="Management Consulting Toolkit by Slidesgo">
  <a:themeElements>
    <a:clrScheme name="Simple Light">
      <a:dk1>
        <a:srgbClr val="000000"/>
      </a:dk1>
      <a:lt1>
        <a:srgbClr val="FFFFFF"/>
      </a:lt1>
      <a:dk2>
        <a:srgbClr val="4A8CFF"/>
      </a:dk2>
      <a:lt2>
        <a:srgbClr val="EFEFEF"/>
      </a:lt2>
      <a:accent1>
        <a:srgbClr val="003BA3"/>
      </a:accent1>
      <a:accent2>
        <a:srgbClr val="000000"/>
      </a:accent2>
      <a:accent3>
        <a:srgbClr val="4A8CFF"/>
      </a:accent3>
      <a:accent4>
        <a:srgbClr val="EFEFEF"/>
      </a:accent4>
      <a:accent5>
        <a:srgbClr val="003BA3"/>
      </a:accent5>
      <a:accent6>
        <a:srgbClr val="000000"/>
      </a:accent6>
      <a:hlink>
        <a:srgbClr val="003BA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11529</TotalTime>
  <Words>1984</Words>
  <Application>Microsoft Macintosh PowerPoint</Application>
  <PresentationFormat>Presentazione su schermo (16:9)</PresentationFormat>
  <Paragraphs>168</Paragraphs>
  <Slides>26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2" baseType="lpstr">
      <vt:lpstr>Arial</vt:lpstr>
      <vt:lpstr>Barlow</vt:lpstr>
      <vt:lpstr>Century Gothic</vt:lpstr>
      <vt:lpstr>Fira Sans Extra Condensed Medium</vt:lpstr>
      <vt:lpstr>Montserrat</vt:lpstr>
      <vt:lpstr>Management Consulting Toolkit by Slidesgo</vt:lpstr>
      <vt:lpstr>Politiche industriali</vt:lpstr>
      <vt:lpstr>Cosa sono le politiche industriali?</vt:lpstr>
      <vt:lpstr>Agenda</vt:lpstr>
      <vt:lpstr>Struttura industriale di un’economia</vt:lpstr>
      <vt:lpstr>Composizione strutturale dell’economia: settori</vt:lpstr>
      <vt:lpstr>Composizione settoriale dell’economia in termini di valore aggiunto</vt:lpstr>
      <vt:lpstr>Altre classificazioni rilevanti</vt:lpstr>
      <vt:lpstr>Evoluzione della politica industriale italiana</vt:lpstr>
      <vt:lpstr>Le politiche industriali nel Secondo Dopoguerra, fino agli Anni Settanta/1</vt:lpstr>
      <vt:lpstr>Le politiche industriali nel Secondo Dopoguerra, fino agli Anni Settanta/2</vt:lpstr>
      <vt:lpstr>Strumenti utilizzati dalla politica industriale di tipo selettivo</vt:lpstr>
      <vt:lpstr>Le politiche industriali negli Anni Settanta</vt:lpstr>
      <vt:lpstr>Le politiche industriali degli Anni Ottanta</vt:lpstr>
      <vt:lpstr>Strumenti utilizzati ed effetti</vt:lpstr>
      <vt:lpstr>Le politiche industriali degli Anni Novanta</vt:lpstr>
      <vt:lpstr>Le politiche industriali oggi</vt:lpstr>
      <vt:lpstr>Il Piano Nazionale di Ripresa e Resilienza/1</vt:lpstr>
      <vt:lpstr>Il Piano Nazionale di Ripresa e Resilienza/2</vt:lpstr>
      <vt:lpstr>Distretti industriali</vt:lpstr>
      <vt:lpstr>Distretto industriale</vt:lpstr>
      <vt:lpstr>I distretti industriali in Italia (ISTAT)</vt:lpstr>
      <vt:lpstr>Specializzazione settoriale dei distretti: &gt;92% nel Made in Italy</vt:lpstr>
      <vt:lpstr>Distribuzione geografica</vt:lpstr>
      <vt:lpstr>Quattro tipi differenti di agglomerazione distrettuale</vt:lpstr>
      <vt:lpstr>Quali politiche per i distretti?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 Consulting Toolkit</dc:title>
  <cp:lastModifiedBy>Maria Alessandra Rossi</cp:lastModifiedBy>
  <cp:revision>705</cp:revision>
  <dcterms:modified xsi:type="dcterms:W3CDTF">2023-05-16T16:45:45Z</dcterms:modified>
</cp:coreProperties>
</file>