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x="9144000" cy="6858000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>
      <a:defRPr>
        <a:latin typeface="Calibri"/>
        <a:ea typeface="Calibri"/>
        <a:cs typeface="Calibri"/>
        <a:sym typeface="Calibri"/>
      </a:defRPr>
    </a:lvl6pPr>
    <a:lvl7pPr>
      <a:defRPr>
        <a:latin typeface="Calibri"/>
        <a:ea typeface="Calibri"/>
        <a:cs typeface="Calibri"/>
        <a:sym typeface="Calibri"/>
      </a:defRPr>
    </a:lvl7pPr>
    <a:lvl8pPr>
      <a:defRPr>
        <a:latin typeface="Calibri"/>
        <a:ea typeface="Calibri"/>
        <a:cs typeface="Calibri"/>
        <a:sym typeface="Calibri"/>
      </a:defRPr>
    </a:lvl8pPr>
    <a:lvl9pPr>
      <a:defRPr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3CECE"/>
          </a:solidFill>
        </a:fill>
      </a:tcStyle>
    </a:wholeTbl>
    <a:band2H>
      <a:tcTxStyle b="def" i="def"/>
      <a:tcStyle>
        <a:tcBdr/>
        <a:fill>
          <a:solidFill>
            <a:srgbClr val="F1E8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6" name="Shape 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1E8F5"/>
            </a:gs>
            <a:gs pos="50000">
              <a:srgbClr val="C2D1ED"/>
            </a:gs>
            <a:gs pos="100000">
              <a:srgbClr val="9AB5E4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spd="med" advClick="1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indent="457200" algn="ctr">
        <a:defRPr sz="4400">
          <a:latin typeface="Calibri"/>
          <a:ea typeface="Calibri"/>
          <a:cs typeface="Calibri"/>
          <a:sym typeface="Calibri"/>
        </a:defRPr>
      </a:lvl6pPr>
      <a:lvl7pPr indent="914400" algn="ctr">
        <a:defRPr sz="4400">
          <a:latin typeface="Calibri"/>
          <a:ea typeface="Calibri"/>
          <a:cs typeface="Calibri"/>
          <a:sym typeface="Calibri"/>
        </a:defRPr>
      </a:lvl7pPr>
      <a:lvl8pPr indent="1371600" algn="ctr">
        <a:defRPr sz="4400">
          <a:latin typeface="Calibri"/>
          <a:ea typeface="Calibri"/>
          <a:cs typeface="Calibri"/>
          <a:sym typeface="Calibri"/>
        </a:defRPr>
      </a:lvl8pPr>
      <a:lvl9pPr indent="1828800"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235200" indent="-4064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924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496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6068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640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ires.fr/" TargetMode="Externa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0"/>
            <a:ext cx="9144001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2025" y="2700"/>
                </a:moveTo>
                <a:lnTo>
                  <a:pt x="2025" y="18900"/>
                </a:lnTo>
                <a:lnTo>
                  <a:pt x="19575" y="18900"/>
                </a:lnTo>
                <a:lnTo>
                  <a:pt x="19575" y="27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C0504D"/>
            </a:solidFill>
            <a:round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9" name="Shape 9"/>
          <p:cNvSpPr/>
          <p:nvPr>
            <p:ph type="title" idx="4294967295"/>
          </p:nvPr>
        </p:nvSpPr>
        <p:spPr>
          <a:xfrm>
            <a:off x="685800" y="1958975"/>
            <a:ext cx="7772400" cy="147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365760">
              <a:defRPr sz="1800"/>
            </a:pPr>
            <a:br>
              <a:rPr sz="1760"/>
            </a:br>
            <a:br>
              <a:rPr sz="1760"/>
            </a:br>
            <a:r>
              <a:rPr b="1" sz="1120"/>
              <a:t>La transizione delle relazioni industriali italiane </a:t>
            </a:r>
            <a:br>
              <a:rPr b="1" sz="1120"/>
            </a:br>
            <a:r>
              <a:rPr b="1" sz="1120"/>
              <a:t>nel quadro dei paesi mediterranei:</a:t>
            </a:r>
            <a:br>
              <a:rPr b="1" sz="1120"/>
            </a:br>
            <a:r>
              <a:rPr b="1" sz="800"/>
              <a:t> un confronto Italia-Francia-Spagna</a:t>
            </a:r>
            <a:br>
              <a:rPr b="1" sz="800"/>
            </a:br>
            <a:br>
              <a:rPr b="1" sz="800"/>
            </a:br>
            <a:br>
              <a:rPr b="1" sz="800"/>
            </a:br>
            <a:r>
              <a:rPr sz="640">
                <a:solidFill>
                  <a:srgbClr val="FF0000"/>
                </a:solidFill>
              </a:rPr>
              <a:t>Convegno AISRI</a:t>
            </a:r>
            <a:br>
              <a:rPr sz="640">
                <a:solidFill>
                  <a:srgbClr val="FF0000"/>
                </a:solidFill>
              </a:rPr>
            </a:br>
            <a:r>
              <a:rPr sz="640">
                <a:solidFill>
                  <a:srgbClr val="FF0000"/>
                </a:solidFill>
              </a:rPr>
              <a:t>« Nuove tendenze nelle relazioni industriali europee »</a:t>
            </a:r>
            <a:br>
              <a:rPr sz="640">
                <a:solidFill>
                  <a:srgbClr val="FF0000"/>
                </a:solidFill>
              </a:rPr>
            </a:br>
            <a:r>
              <a:rPr sz="640">
                <a:solidFill>
                  <a:srgbClr val="FF0000"/>
                </a:solidFill>
              </a:rPr>
              <a:t> Pescara, 25-25 settembre 2015</a:t>
            </a:r>
            <a:br>
              <a:rPr sz="640">
                <a:solidFill>
                  <a:srgbClr val="FF0000"/>
                </a:solidFill>
              </a:rPr>
            </a:br>
            <a:r>
              <a:rPr sz="720"/>
              <a:t> </a:t>
            </a:r>
            <a:br>
              <a:rPr sz="720"/>
            </a:br>
            <a:br>
              <a:rPr sz="720"/>
            </a:br>
          </a:p>
        </p:txBody>
      </p:sp>
      <p:sp>
        <p:nvSpPr>
          <p:cNvPr id="10" name="Shape 10"/>
          <p:cNvSpPr/>
          <p:nvPr>
            <p:ph type="body" idx="4294967295"/>
          </p:nvPr>
        </p:nvSpPr>
        <p:spPr>
          <a:xfrm>
            <a:off x="1371600" y="3933825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0" indent="0" algn="ctr">
              <a:buSzTx/>
              <a:buNone/>
              <a:defRPr sz="1800"/>
            </a:pPr>
            <a:endParaRPr sz="3200">
              <a:solidFill>
                <a:srgbClr val="404040"/>
              </a:solidFill>
            </a:endParaRPr>
          </a:p>
          <a:p>
            <a:pPr lvl="0" marL="0" indent="0" algn="ctr">
              <a:buSzTx/>
              <a:buNone/>
              <a:defRPr sz="1800"/>
            </a:pPr>
            <a:r>
              <a:rPr sz="3200">
                <a:solidFill>
                  <a:srgbClr val="404040"/>
                </a:solidFill>
              </a:rPr>
              <a:t>Udo Rehfeldt</a:t>
            </a:r>
          </a:p>
        </p:txBody>
      </p:sp>
      <p:pic>
        <p:nvPicPr>
          <p:cNvPr id="11" name="Logo IRES.png" descr="Logo IRES.bmp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88125" y="4292600"/>
            <a:ext cx="1638300" cy="15811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3600"/>
            </a:lvl1pPr>
          </a:lstStyle>
          <a:p>
            <a:pPr lvl="0">
              <a:defRPr sz="1800"/>
            </a:pPr>
            <a:r>
              <a:rPr sz="3600"/>
              <a:t>L’évolution dans les pays</a:t>
            </a:r>
          </a:p>
        </p:txBody>
      </p:sp>
      <p:sp>
        <p:nvSpPr>
          <p:cNvPr id="38" name="Shape 38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Un cas extrême de destruction (1): la </a:t>
            </a:r>
            <a:r>
              <a:rPr b="1" sz="2280"/>
              <a:t>Grèce</a:t>
            </a:r>
            <a:r>
              <a:rPr sz="2280"/>
              <a:t> (sous la Troïka)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Dans les autres grands pays de la zone Euro: </a:t>
            </a:r>
            <a:endParaRPr sz="2280"/>
          </a:p>
          <a:p>
            <a:pPr lvl="0" marL="325754" indent="-325754" defTabSz="868680">
              <a:spcBef>
                <a:spcPts val="500"/>
              </a:spcBef>
              <a:buSzTx/>
              <a:buNone/>
              <a:defRPr sz="1800"/>
            </a:pPr>
            <a:r>
              <a:rPr sz="2280"/>
              <a:t>      situations intermédiaires entre (2) et (4)</a:t>
            </a:r>
            <a:endParaRPr sz="2280"/>
          </a:p>
          <a:p>
            <a:pPr lvl="1" marL="667022" indent="-232682" defTabSz="868680">
              <a:spcBef>
                <a:spcPts val="500"/>
              </a:spcBef>
              <a:defRPr sz="1800"/>
            </a:pPr>
            <a:r>
              <a:rPr b="1" sz="2280"/>
              <a:t>France</a:t>
            </a:r>
            <a:r>
              <a:rPr sz="2280"/>
              <a:t> et </a:t>
            </a:r>
            <a:r>
              <a:rPr b="1" sz="2280"/>
              <a:t>Allemagne</a:t>
            </a:r>
            <a:r>
              <a:rPr sz="2280"/>
              <a:t>:</a:t>
            </a:r>
            <a:endParaRPr sz="2280"/>
          </a:p>
          <a:p>
            <a:pPr lvl="2" marL="1049655" indent="-180975" defTabSz="868680">
              <a:spcBef>
                <a:spcPts val="400"/>
              </a:spcBef>
              <a:defRPr sz="1800"/>
            </a:pPr>
            <a:r>
              <a:rPr sz="1900"/>
              <a:t>Réactivation de la concertation au sommet (4)</a:t>
            </a:r>
            <a:endParaRPr sz="1900"/>
          </a:p>
          <a:p>
            <a:pPr lvl="2" marL="1049655" indent="-180975" defTabSz="868680">
              <a:spcBef>
                <a:spcPts val="400"/>
              </a:spcBef>
              <a:defRPr sz="1800"/>
            </a:pPr>
            <a:r>
              <a:rPr sz="1900"/>
              <a:t>Avec décentralisation coordonnée (3)</a:t>
            </a:r>
            <a:endParaRPr sz="1900"/>
          </a:p>
          <a:p>
            <a:pPr lvl="2" marL="1049655" indent="-180975" defTabSz="868680">
              <a:spcBef>
                <a:spcPts val="400"/>
              </a:spcBef>
              <a:defRPr sz="1800"/>
            </a:pPr>
            <a:r>
              <a:rPr sz="1900"/>
              <a:t>Mais: division syndicale en France</a:t>
            </a:r>
            <a:endParaRPr sz="1900"/>
          </a:p>
          <a:p>
            <a:pPr lvl="1" marL="667022" indent="-232682" defTabSz="868680">
              <a:spcBef>
                <a:spcPts val="500"/>
              </a:spcBef>
              <a:defRPr sz="1800"/>
            </a:pPr>
            <a:r>
              <a:rPr b="1" sz="2280"/>
              <a:t>Italie</a:t>
            </a:r>
            <a:r>
              <a:rPr sz="2280"/>
              <a:t> et </a:t>
            </a:r>
            <a:r>
              <a:rPr b="1" sz="2280"/>
              <a:t>Espagne</a:t>
            </a:r>
            <a:r>
              <a:rPr sz="2280"/>
              <a:t>:</a:t>
            </a:r>
            <a:endParaRPr sz="2280"/>
          </a:p>
          <a:p>
            <a:pPr lvl="2" marL="1049655" indent="-180975" defTabSz="868680">
              <a:spcBef>
                <a:spcPts val="400"/>
              </a:spcBef>
              <a:defRPr sz="1800"/>
            </a:pPr>
            <a:r>
              <a:rPr sz="1900"/>
              <a:t>Tentatives de régulation étatiques unilatérales (2),</a:t>
            </a:r>
            <a:endParaRPr sz="1900"/>
          </a:p>
          <a:p>
            <a:pPr lvl="2" marL="1049655" indent="-180975" defTabSz="868680">
              <a:spcBef>
                <a:spcPts val="400"/>
              </a:spcBef>
              <a:defRPr sz="1800"/>
            </a:pPr>
            <a:r>
              <a:rPr sz="1900"/>
              <a:t>Puis: réactivation de la concertation (4) au sommet pour encadrer la décentralisation (3)</a:t>
            </a:r>
            <a:endParaRPr sz="1900"/>
          </a:p>
          <a:p>
            <a:pPr lvl="2" marL="1049655" indent="-180975" defTabSz="868680">
              <a:spcBef>
                <a:spcPts val="400"/>
              </a:spcBef>
              <a:defRPr sz="1800"/>
            </a:pPr>
            <a:r>
              <a:rPr sz="1900"/>
              <a:t>Mais: division syndicale en Italie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3600"/>
              <a:t>Italie</a:t>
            </a:r>
            <a:r>
              <a:rPr sz="3600"/>
              <a:t>: 3 niveaux de négociation</a:t>
            </a:r>
          </a:p>
        </p:txBody>
      </p:sp>
      <p:sp>
        <p:nvSpPr>
          <p:cNvPr id="41" name="Shape 41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52031" indent="-252031" defTabSz="896111">
              <a:spcBef>
                <a:spcPts val="500"/>
              </a:spcBef>
              <a:buChar char="•"/>
              <a:defRPr sz="1800"/>
            </a:pPr>
            <a:r>
              <a:rPr b="1" sz="2352"/>
              <a:t>Interprofessionnel (interconfédéral)</a:t>
            </a:r>
            <a:r>
              <a:rPr sz="2352"/>
              <a:t>: paritaire et tripartite:</a:t>
            </a:r>
            <a:endParaRPr sz="2352"/>
          </a:p>
          <a:p>
            <a:pPr lvl="1" marL="648080" indent="-200024" defTabSz="896111">
              <a:spcBef>
                <a:spcPts val="400"/>
              </a:spcBef>
              <a:defRPr sz="1800"/>
            </a:pPr>
            <a:r>
              <a:rPr sz="1960"/>
              <a:t>depuis 1993 concertation régulière</a:t>
            </a:r>
            <a:endParaRPr sz="1960"/>
          </a:p>
          <a:p>
            <a:pPr lvl="1" marL="648080" indent="-200024" defTabSz="896111">
              <a:spcBef>
                <a:spcPts val="400"/>
              </a:spcBef>
              <a:defRPr sz="1800"/>
            </a:pPr>
            <a:r>
              <a:rPr sz="1960"/>
              <a:t>Concertation remise en cause par Berlusconi, Monti et Renzi</a:t>
            </a:r>
            <a:endParaRPr sz="1960"/>
          </a:p>
          <a:p>
            <a:pPr lvl="0" marL="252031" indent="-252031" defTabSz="896111">
              <a:spcBef>
                <a:spcPts val="500"/>
              </a:spcBef>
              <a:buChar char="•"/>
              <a:defRPr sz="1800"/>
            </a:pPr>
            <a:r>
              <a:rPr b="1" sz="2352"/>
              <a:t>branche</a:t>
            </a:r>
            <a:r>
              <a:rPr sz="2352"/>
              <a:t>: selon accords tripartites de 1993 et 2009</a:t>
            </a:r>
            <a:endParaRPr sz="2352"/>
          </a:p>
          <a:p>
            <a:pPr lvl="1" marL="648080" indent="-200024" defTabSz="896111">
              <a:spcBef>
                <a:spcPts val="400"/>
              </a:spcBef>
              <a:defRPr sz="1800"/>
            </a:pPr>
            <a:r>
              <a:rPr sz="1960"/>
              <a:t>CC de 4 ans (2009: 3ans)</a:t>
            </a:r>
            <a:endParaRPr sz="1960"/>
          </a:p>
          <a:p>
            <a:pPr lvl="1" marL="648080" indent="-200024" defTabSz="896111">
              <a:spcBef>
                <a:spcPts val="400"/>
              </a:spcBef>
              <a:defRPr sz="1800"/>
            </a:pPr>
            <a:r>
              <a:rPr sz="1960"/>
              <a:t>jusqu‘en 2009: Rattrapage salarial après 2 ans</a:t>
            </a:r>
            <a:endParaRPr sz="1960"/>
          </a:p>
          <a:p>
            <a:pPr lvl="0" marL="252031" indent="-252031" defTabSz="896111">
              <a:spcBef>
                <a:spcPts val="500"/>
              </a:spcBef>
              <a:buChar char="•"/>
              <a:defRPr sz="1800"/>
            </a:pPr>
            <a:r>
              <a:rPr b="1" sz="2352"/>
              <a:t>entreprise ou territoire</a:t>
            </a:r>
            <a:r>
              <a:rPr sz="2352"/>
              <a:t>: RSU et/ou syndicat</a:t>
            </a:r>
            <a:endParaRPr sz="2352"/>
          </a:p>
          <a:p>
            <a:pPr lvl="1" marL="648080" indent="-200024" defTabSz="896111">
              <a:spcBef>
                <a:spcPts val="400"/>
              </a:spcBef>
              <a:defRPr sz="1800"/>
            </a:pPr>
            <a:r>
              <a:rPr sz="1960"/>
              <a:t>salaires: interdiction de déroger de la CC de branche, sauf accord préalable sur primes liées à productivité, rentabilité ou qualité </a:t>
            </a:r>
            <a:endParaRPr sz="1960"/>
          </a:p>
          <a:p>
            <a:pPr lvl="0" marL="252031" indent="-252031" defTabSz="896111">
              <a:spcBef>
                <a:spcPts val="500"/>
              </a:spcBef>
              <a:buChar char="•"/>
              <a:defRPr sz="1800"/>
            </a:pPr>
            <a:r>
              <a:rPr b="1" sz="2352"/>
              <a:t>Modèle volontariste</a:t>
            </a:r>
            <a:r>
              <a:rPr sz="2352"/>
              <a:t>: seulement législation de soutien</a:t>
            </a:r>
            <a:endParaRPr sz="2352"/>
          </a:p>
          <a:p>
            <a:pPr lvl="0" marL="252031" indent="-252031" defTabSz="896111">
              <a:spcBef>
                <a:spcPts val="500"/>
              </a:spcBef>
              <a:buChar char="•"/>
              <a:defRPr sz="1800"/>
            </a:pPr>
            <a:r>
              <a:rPr b="1" sz="2352"/>
              <a:t>Taux de couverture </a:t>
            </a:r>
            <a:r>
              <a:rPr sz="2352"/>
              <a:t>élevé: rôle de la jurisprudence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3600"/>
              <a:t>Italie</a:t>
            </a:r>
            <a:r>
              <a:rPr sz="3600"/>
              <a:t>: Accords sur la représentativité</a:t>
            </a:r>
          </a:p>
        </p:txBody>
      </p:sp>
      <p:sp>
        <p:nvSpPr>
          <p:cNvPr id="44" name="Shape 44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49459" indent="-249459" defTabSz="886968">
              <a:spcBef>
                <a:spcPts val="500"/>
              </a:spcBef>
              <a:buChar char="•"/>
              <a:defRPr sz="1800"/>
            </a:pPr>
            <a:r>
              <a:rPr sz="2328"/>
              <a:t>2011 accord interconfédéral unitaire avec la Confindustria</a:t>
            </a:r>
            <a:endParaRPr sz="2328"/>
          </a:p>
          <a:p>
            <a:pPr lvl="1" marL="641467" indent="-197983" defTabSz="886968">
              <a:spcBef>
                <a:spcPts val="400"/>
              </a:spcBef>
              <a:defRPr sz="1800"/>
            </a:pPr>
            <a:r>
              <a:rPr sz="1940"/>
              <a:t>Règles de représentativité (comme loi fonction publique)</a:t>
            </a:r>
            <a:endParaRPr sz="1940"/>
          </a:p>
          <a:p>
            <a:pPr lvl="1" marL="641467" indent="-197983" defTabSz="886968">
              <a:spcBef>
                <a:spcPts val="400"/>
              </a:spcBef>
              <a:defRPr sz="1800"/>
            </a:pPr>
            <a:r>
              <a:rPr sz="1940"/>
              <a:t>Règles pour la validité des accords d’entreprise:</a:t>
            </a:r>
            <a:endParaRPr sz="1940"/>
          </a:p>
          <a:p>
            <a:pPr lvl="2" marL="1071752" indent="-184785" defTabSz="886968">
              <a:spcBef>
                <a:spcPts val="400"/>
              </a:spcBef>
              <a:defRPr sz="1800"/>
            </a:pPr>
            <a:r>
              <a:rPr sz="1940"/>
              <a:t>Vote RSU ou signature par syndicats majoritaires</a:t>
            </a:r>
            <a:endParaRPr sz="1940"/>
          </a:p>
          <a:p>
            <a:pPr lvl="2" marL="1071752" indent="-184785" defTabSz="886968">
              <a:spcBef>
                <a:spcPts val="400"/>
              </a:spcBef>
              <a:defRPr sz="1800"/>
            </a:pPr>
            <a:r>
              <a:rPr sz="1940"/>
              <a:t>Possibilité vote d’approbation des salariés</a:t>
            </a:r>
            <a:endParaRPr sz="1940"/>
          </a:p>
          <a:p>
            <a:pPr lvl="0" marL="249459" indent="-249459" defTabSz="886968">
              <a:spcBef>
                <a:spcPts val="500"/>
              </a:spcBef>
              <a:buChar char="•"/>
              <a:defRPr sz="1800"/>
            </a:pPr>
            <a:r>
              <a:rPr sz="2328"/>
              <a:t>2013 accord d’application unitaire</a:t>
            </a:r>
            <a:endParaRPr sz="2328"/>
          </a:p>
          <a:p>
            <a:pPr lvl="1" marL="681064" indent="-237580" defTabSz="886968">
              <a:spcBef>
                <a:spcPts val="500"/>
              </a:spcBef>
              <a:defRPr sz="1800"/>
            </a:pPr>
            <a:r>
              <a:rPr sz="2328"/>
              <a:t> </a:t>
            </a:r>
            <a:r>
              <a:rPr sz="1940"/>
              <a:t>règles pour la validité des accords de branche:</a:t>
            </a:r>
            <a:endParaRPr sz="1940"/>
          </a:p>
          <a:p>
            <a:pPr lvl="2" marL="1071752" indent="-184785" defTabSz="886968">
              <a:spcBef>
                <a:spcPts val="400"/>
              </a:spcBef>
              <a:defRPr sz="1800"/>
            </a:pPr>
            <a:r>
              <a:rPr sz="1940"/>
              <a:t>Signature par syndicats majoritaire </a:t>
            </a:r>
            <a:r>
              <a:rPr sz="1940" u="sng"/>
              <a:t>et</a:t>
            </a:r>
            <a:endParaRPr sz="1940" u="sng"/>
          </a:p>
          <a:p>
            <a:pPr lvl="2" marL="1071752" indent="-184785" defTabSz="886968">
              <a:spcBef>
                <a:spcPts val="400"/>
              </a:spcBef>
              <a:defRPr sz="1800"/>
            </a:pPr>
            <a:r>
              <a:rPr sz="1940"/>
              <a:t>vote d’approbation des salariés</a:t>
            </a:r>
            <a:endParaRPr sz="1940"/>
          </a:p>
          <a:p>
            <a:pPr lvl="0" marL="249459" indent="-249459" defTabSz="886968">
              <a:spcBef>
                <a:spcPts val="500"/>
              </a:spcBef>
              <a:buChar char="•"/>
              <a:defRPr sz="1800"/>
            </a:pPr>
            <a:r>
              <a:rPr sz="2328"/>
              <a:t>2014 accord d’application unitaire (mais: opposition FIOM)</a:t>
            </a:r>
            <a:endParaRPr sz="2328"/>
          </a:p>
          <a:p>
            <a:pPr lvl="1" marL="641467" indent="-197983" defTabSz="886968">
              <a:spcBef>
                <a:spcPts val="400"/>
              </a:spcBef>
              <a:defRPr sz="1800"/>
            </a:pPr>
            <a:r>
              <a:rPr sz="1940"/>
              <a:t>Certification des adhérents et votes RSU pour représentativité</a:t>
            </a:r>
            <a:endParaRPr sz="1940"/>
          </a:p>
          <a:p>
            <a:pPr lvl="1" marL="641467" indent="-197983" defTabSz="886968">
              <a:spcBef>
                <a:spcPts val="400"/>
              </a:spcBef>
              <a:defRPr sz="1800"/>
            </a:pPr>
            <a:r>
              <a:rPr sz="1940"/>
              <a:t>Clauses de trève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3600"/>
              <a:t>Italie: </a:t>
            </a:r>
            <a:r>
              <a:rPr sz="3600"/>
              <a:t>controverse sur les dérogations</a:t>
            </a:r>
          </a:p>
        </p:txBody>
      </p:sp>
      <p:sp>
        <p:nvSpPr>
          <p:cNvPr id="47" name="Shape 47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46887" indent="-246887" defTabSz="877823">
              <a:spcBef>
                <a:spcPts val="500"/>
              </a:spcBef>
              <a:buChar char="•"/>
              <a:defRPr sz="1800"/>
            </a:pPr>
            <a:r>
              <a:rPr sz="2304"/>
              <a:t>2009: accord tripartite (sans CGIL): accords d’entreprise dérogatoires</a:t>
            </a:r>
            <a:endParaRPr sz="2304"/>
          </a:p>
          <a:p>
            <a:pPr lvl="0" marL="246887" indent="-246887" defTabSz="877823">
              <a:spcBef>
                <a:spcPts val="500"/>
              </a:spcBef>
              <a:buChar char="•"/>
              <a:defRPr sz="1800"/>
            </a:pPr>
            <a:r>
              <a:rPr sz="2304"/>
              <a:t>2010 accord Fiat Pomigliano (sans CGIL): dérogation sauvage</a:t>
            </a:r>
            <a:endParaRPr sz="2304"/>
          </a:p>
          <a:p>
            <a:pPr lvl="0" marL="246887" indent="-246887" defTabSz="877823">
              <a:spcBef>
                <a:spcPts val="500"/>
              </a:spcBef>
              <a:buChar char="•"/>
              <a:defRPr sz="1800"/>
            </a:pPr>
            <a:r>
              <a:rPr sz="2304"/>
              <a:t>2011: loi Berlusconi: accords de « proximité » et dérogation, y compris à la loi</a:t>
            </a:r>
            <a:endParaRPr sz="2304"/>
          </a:p>
          <a:p>
            <a:pPr lvl="0" marL="246887" indent="-246887" defTabSz="877823">
              <a:spcBef>
                <a:spcPts val="500"/>
              </a:spcBef>
              <a:buChar char="•"/>
              <a:defRPr sz="1800"/>
            </a:pPr>
            <a:r>
              <a:rPr sz="2304"/>
              <a:t>2011: accord interconfédéral (unitaire) avec Confindustria: accords d’entreprise « modificateurs », règle majoritaire</a:t>
            </a:r>
            <a:endParaRPr sz="2304"/>
          </a:p>
          <a:p>
            <a:pPr lvl="0" marL="246887" indent="-246887" defTabSz="877823">
              <a:spcBef>
                <a:spcPts val="500"/>
              </a:spcBef>
              <a:buChar char="•"/>
              <a:defRPr sz="1800"/>
            </a:pPr>
            <a:r>
              <a:rPr sz="2304"/>
              <a:t>2012: accord tripartite (sans CGIL) : « pacte pour la productivité »: accords locaux flexibilisation</a:t>
            </a:r>
            <a:endParaRPr sz="2304"/>
          </a:p>
          <a:p>
            <a:pPr lvl="0" marL="246887" indent="-246887" defTabSz="877823">
              <a:spcBef>
                <a:spcPts val="500"/>
              </a:spcBef>
              <a:buChar char="•"/>
              <a:defRPr sz="1800"/>
            </a:pPr>
            <a:r>
              <a:rPr sz="2304"/>
              <a:t>2013 accord d’application (avec CGIL)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4000"/>
              <a:t>Italie</a:t>
            </a:r>
            <a:r>
              <a:rPr sz="4000"/>
              <a:t>: Les accords d’entreprise</a:t>
            </a:r>
          </a:p>
        </p:txBody>
      </p:sp>
      <p:sp>
        <p:nvSpPr>
          <p:cNvPr id="50" name="Shape 50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Faible poids (données fragmentaires): seulement dans les grandes entreprises de l’industrie (et fonction publique)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Peu d’accords territoriaux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Salariés couverts par accords d’entreprise dans l’industrie: </a:t>
            </a:r>
            <a:endParaRPr sz="2000"/>
          </a:p>
          <a:p>
            <a:pPr lvl="0">
              <a:spcBef>
                <a:spcPts val="400"/>
              </a:spcBef>
              <a:buSzTx/>
              <a:buNone/>
              <a:defRPr sz="1800"/>
            </a:pPr>
            <a:r>
              <a:rPr sz="2000"/>
              <a:t>       - années 1990: 64 %</a:t>
            </a:r>
            <a:endParaRPr sz="2000"/>
          </a:p>
          <a:p>
            <a:pPr lvl="0">
              <a:spcBef>
                <a:spcPts val="400"/>
              </a:spcBef>
              <a:buSzTx/>
              <a:buNone/>
              <a:defRPr sz="1800"/>
            </a:pPr>
            <a:r>
              <a:rPr sz="2000"/>
              <a:t>       - années 2000: 54%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Accords salariaux (primes): </a:t>
            </a:r>
            <a:endParaRPr sz="2000"/>
          </a:p>
          <a:p>
            <a:pPr lvl="0">
              <a:spcBef>
                <a:spcPts val="400"/>
              </a:spcBef>
              <a:buSzTx/>
              <a:buNone/>
              <a:defRPr sz="1800"/>
            </a:pPr>
            <a:r>
              <a:rPr sz="2000"/>
              <a:t>       - 1999: 63 % des accords (&gt; 50 salariés)</a:t>
            </a:r>
            <a:endParaRPr sz="2000"/>
          </a:p>
          <a:p>
            <a:pPr lvl="0">
              <a:spcBef>
                <a:spcPts val="400"/>
              </a:spcBef>
              <a:buSzTx/>
              <a:buNone/>
              <a:defRPr sz="1800"/>
            </a:pPr>
            <a:r>
              <a:rPr sz="2000"/>
              <a:t>       - 2002: = 1 % des augmentations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2010-11: accords en hausse, 2012 nouvelle chute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Accords 2010-12: 5 % dérogatoires, 38 % « de crise », 40 % salariaux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Grandes entreprises préfèrent Cassa integrazione (chômage partiel) aux accords dérogatoires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b="1" sz="3564"/>
              <a:t>Italie</a:t>
            </a:r>
            <a:r>
              <a:rPr sz="3564"/>
              <a:t>: conclusion (1):</a:t>
            </a:r>
            <a:br>
              <a:rPr sz="3564"/>
            </a:br>
            <a:r>
              <a:rPr sz="3564"/>
              <a:t>consolidation d’un modèle volontariste</a:t>
            </a:r>
          </a:p>
        </p:txBody>
      </p:sp>
      <p:sp>
        <p:nvSpPr>
          <p:cNvPr id="53" name="Shape 53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buChar char="•"/>
              <a:defRPr sz="1800"/>
            </a:pPr>
            <a:r>
              <a:rPr sz="3200"/>
              <a:t>Taux de couverture stable (&gt;80 %)</a:t>
            </a:r>
            <a:endParaRPr sz="3200"/>
          </a:p>
          <a:p>
            <a:pPr lvl="0">
              <a:buChar char="•"/>
              <a:defRPr sz="1800"/>
            </a:pPr>
            <a:r>
              <a:rPr sz="3200"/>
              <a:t>Taux de syndicalisation stabilisé (35 %)</a:t>
            </a:r>
            <a:endParaRPr sz="3200"/>
          </a:p>
          <a:p>
            <a:pPr lvl="0">
              <a:buChar char="•"/>
              <a:defRPr sz="1800"/>
            </a:pPr>
            <a:r>
              <a:rPr sz="3200"/>
              <a:t>Résistance syndicale à la dérogation</a:t>
            </a:r>
            <a:endParaRPr sz="3200"/>
          </a:p>
          <a:p>
            <a:pPr lvl="0">
              <a:buChar char="•"/>
              <a:defRPr sz="1800"/>
            </a:pPr>
            <a:r>
              <a:rPr sz="3200"/>
              <a:t>Unité syndicale retrouvée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b="1" sz="3564"/>
              <a:t>Italie</a:t>
            </a:r>
            <a:r>
              <a:rPr sz="3564"/>
              <a:t>: Conclusion Italie (2):</a:t>
            </a:r>
            <a:br>
              <a:rPr sz="3564"/>
            </a:br>
            <a:r>
              <a:rPr sz="3564"/>
              <a:t>les limites du modèle</a:t>
            </a:r>
          </a:p>
        </p:txBody>
      </p:sp>
      <p:sp>
        <p:nvSpPr>
          <p:cNvPr id="56" name="Shape 56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15468" indent="-315468" defTabSz="841247">
              <a:buChar char="•"/>
              <a:defRPr sz="1800"/>
            </a:pPr>
            <a:r>
              <a:rPr sz="2944"/>
              <a:t>Faible négociation décentralisée</a:t>
            </a:r>
            <a:endParaRPr sz="2944"/>
          </a:p>
          <a:p>
            <a:pPr lvl="0" marL="315468" indent="-315468" defTabSz="841247">
              <a:buChar char="•"/>
              <a:defRPr sz="1800"/>
            </a:pPr>
            <a:r>
              <a:rPr sz="2944"/>
              <a:t>Participation à la gestion?</a:t>
            </a:r>
            <a:endParaRPr sz="2944"/>
          </a:p>
          <a:p>
            <a:pPr lvl="0" marL="315468" indent="-315468" defTabSz="841247">
              <a:buChar char="•"/>
              <a:defRPr sz="1800"/>
            </a:pPr>
            <a:r>
              <a:rPr sz="2944"/>
              <a:t>Modération salariale avec effets négatifs:</a:t>
            </a:r>
            <a:endParaRPr sz="2944"/>
          </a:p>
          <a:p>
            <a:pPr lvl="1" marL="683513" indent="-262890" defTabSz="841247">
              <a:spcBef>
                <a:spcPts val="600"/>
              </a:spcBef>
              <a:defRPr sz="1800"/>
            </a:pPr>
            <a:r>
              <a:rPr sz="2576"/>
              <a:t>stagnation de la croissance et de la productivité</a:t>
            </a:r>
            <a:endParaRPr sz="2576"/>
          </a:p>
          <a:p>
            <a:pPr lvl="1" marL="683513" indent="-262890" defTabSz="841247">
              <a:spcBef>
                <a:spcPts val="600"/>
              </a:spcBef>
              <a:defRPr sz="1800"/>
            </a:pPr>
            <a:r>
              <a:rPr sz="2576"/>
              <a:t>problèmes de compétitivité hors-coût</a:t>
            </a:r>
            <a:endParaRPr sz="2576"/>
          </a:p>
          <a:p>
            <a:pPr lvl="0" marL="315468" indent="-315468" defTabSz="841247">
              <a:buChar char="•"/>
              <a:defRPr sz="1800"/>
            </a:pPr>
            <a:r>
              <a:rPr sz="2944"/>
              <a:t>Accords représentativité d’application limitée</a:t>
            </a:r>
            <a:endParaRPr sz="2944"/>
          </a:p>
          <a:p>
            <a:pPr lvl="0" marL="315468" indent="-315468" defTabSz="841247">
              <a:buChar char="•"/>
              <a:defRPr sz="1800"/>
            </a:pPr>
            <a:r>
              <a:rPr sz="2944"/>
              <a:t>division à l’intérieur de la CGIL</a:t>
            </a:r>
            <a:endParaRPr sz="2944"/>
          </a:p>
          <a:p>
            <a:pPr lvl="0" marL="315468" indent="-315468" defTabSz="841247">
              <a:buChar char="•"/>
              <a:defRPr sz="1800"/>
            </a:pPr>
            <a:r>
              <a:rPr sz="2944"/>
              <a:t>Rôle politique des syndicats contesté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4000"/>
              <a:t>France</a:t>
            </a:r>
            <a:r>
              <a:rPr sz="4000"/>
              <a:t>: 3 niveaux de négociation</a:t>
            </a:r>
          </a:p>
        </p:txBody>
      </p:sp>
      <p:sp>
        <p:nvSpPr>
          <p:cNvPr id="59" name="Shape 59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b="1" sz="2280"/>
              <a:t>Interprofessionnel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b="1" sz="2280"/>
              <a:t>branche: </a:t>
            </a:r>
            <a:r>
              <a:rPr sz="2280"/>
              <a:t>nationale ou régionale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b="1" sz="2280"/>
              <a:t>entreprise</a:t>
            </a:r>
            <a:r>
              <a:rPr sz="2280"/>
              <a:t>: dynamisée par obligation de négocier (annuelle pour salaire: « lois Auroux » (1982), loi 35 heures (1998) etc.</a:t>
            </a:r>
            <a:endParaRPr sz="2280"/>
          </a:p>
          <a:p>
            <a:pPr lvl="0" marL="325754" indent="-325754" defTabSz="868680">
              <a:buChar char="•"/>
              <a:defRPr sz="1800"/>
            </a:pP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pas de niveau dominant, articulation par principe de faveur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faible taux de syndicalisation (8%)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fort taux de couverture (95%), grâce aux mécanisme de l’extension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Salaire minimum légal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b="1" sz="3564"/>
              <a:t>France</a:t>
            </a:r>
            <a:r>
              <a:rPr sz="3564"/>
              <a:t>: réformes de la négociation collective par des « lois négociées »</a:t>
            </a:r>
          </a:p>
        </p:txBody>
      </p:sp>
      <p:sp>
        <p:nvSpPr>
          <p:cNvPr id="62" name="Shape 62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2001 </a:t>
            </a:r>
            <a:r>
              <a:rPr b="1" sz="2000"/>
              <a:t>« position commune » </a:t>
            </a:r>
            <a:r>
              <a:rPr sz="2000"/>
              <a:t>patronat-syndicats (sans CGT) sur la réforme de la négociation collective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2004 </a:t>
            </a:r>
            <a:r>
              <a:rPr b="1" sz="2000"/>
              <a:t>loi Fillon </a:t>
            </a:r>
            <a:r>
              <a:rPr sz="2000"/>
              <a:t>abolition partielle du principe de faveur, accords dérogatoires (dans la pratique peu utilisés)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2007 </a:t>
            </a:r>
            <a:r>
              <a:rPr b="1" sz="2000"/>
              <a:t>loi Larcher</a:t>
            </a:r>
            <a:r>
              <a:rPr sz="2000"/>
              <a:t>: négociation obligatoire entre partenaires sociaux avant tout projet législatif social du gouvernement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2008 </a:t>
            </a:r>
            <a:r>
              <a:rPr b="1" sz="2000"/>
              <a:t>loi sur la « démocratie sociale » </a:t>
            </a:r>
            <a:r>
              <a:rPr sz="2000"/>
              <a:t>(sur base « position commune » patronat-CGT-CFDT): accords « majoritaires », négociation dans entreprises sans représentation syndicale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2013 </a:t>
            </a:r>
            <a:r>
              <a:rPr b="1" sz="2000"/>
              <a:t>loi sur la « sécurisation de l’emploi » </a:t>
            </a:r>
            <a:r>
              <a:rPr sz="2000"/>
              <a:t>(sur base d’accord national interprofessionnel patronat-syndicats, sans CGT et FO): accords d’entreprise de « sauvegarde de l’emploi » (dans la pratique peu utilisés), 1 ou 2 représentants des salariés dans les conseils d’dministration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b="1" sz="3564"/>
              <a:t>France</a:t>
            </a:r>
            <a:r>
              <a:rPr sz="3564"/>
              <a:t>: le rapport Combrexelle: </a:t>
            </a:r>
            <a:br>
              <a:rPr sz="3564"/>
            </a:br>
            <a:r>
              <a:rPr sz="3564"/>
              <a:t>un tournant?</a:t>
            </a:r>
          </a:p>
        </p:txBody>
      </p:sp>
      <p:graphicFrame>
        <p:nvGraphicFramePr>
          <p:cNvPr id="65" name="Table 65"/>
          <p:cNvGraphicFramePr/>
          <p:nvPr/>
        </p:nvGraphicFramePr>
        <p:xfrm>
          <a:off x="457200" y="1916112"/>
          <a:ext cx="8229600" cy="38211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31787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Prima di 2004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Domande MEDEF 2000 per “rifondazione”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« avviso comune »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2001 (senza CGT)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Legislazione 2004, 2008, 2013, 2015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Rapport Combrexelle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2015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</a:tr>
              <a:tr h="1495425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derogazione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Tempo di lavoro 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(1982, 2000)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Dell’accordo settorale e della legge,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salvo ordine pubblico sociale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Derogazione prohibita, salvo accord espresso al livello settorale.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Dell’accordo settorale 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Salvo prohibizione espressa nel accordo settorale. Derogazione prohibita per salario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minimo, classificazzioni, welfare settorale, fondi settorali di formazione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Dell’accordo settorale e della legge,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salvo ordine pubblico o “ordine pubblico collettivo”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</a:tr>
              <a:tr h="1495425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Principio di maggioranza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basato sulle elezioni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Al livello aziendale: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per tempo di lavoro: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diritto di opposizione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-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Al livello di settore: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diritto di opposizione della “maggioranza di organizazzioni”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Al livello aziendale: Accord di settore sceglie entre maggioranza 50 % e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diritto di opposizione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2008: diritto di opposizione. 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Al livello aziendale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condizione aggiuntiva: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maggioranza 30 %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2013: 50 % per accordi derogatori di protezione dell’occupazione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Priincipio generale: 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maggioranza 50 %,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“primo passo”: al livello aziendale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b="1" sz="1000">
                          <a:solidFill>
                            <a:srgbClr val="FFFFFF"/>
                          </a:solidFill>
                        </a:rPr>
                        <a:t>Rappresenti per aziende senza delegati sindacali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Mandato sindacale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Mandato o rappresentanti eletti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Accord di settore sceglie entre mandato e rappresentanti eletti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rappresentanti eletti,</a:t>
                      </a:r>
                      <a:endParaRPr sz="1000"/>
                    </a:p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altrimenti mandato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defRPr b="0" i="0" sz="1800"/>
                      </a:pPr>
                      <a:r>
                        <a:rPr sz="1000"/>
                        <a:t>No cambiamento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3600"/>
            </a:lvl1pPr>
          </a:lstStyle>
          <a:p>
            <a:pPr lvl="0">
              <a:defRPr sz="1800"/>
            </a:pPr>
            <a:r>
              <a:rPr sz="3600"/>
              <a:t>Trois documents de base</a:t>
            </a:r>
          </a:p>
        </p:txBody>
      </p:sp>
      <p:sp>
        <p:nvSpPr>
          <p:cNvPr id="14" name="Shape 14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Frédéric Lerais, Jean-Marie Pernot, Udo Rehfeldt, Catherine Vincent et al., </a:t>
            </a:r>
            <a:r>
              <a:rPr b="1" i="1" sz="2000"/>
              <a:t>La démocratie sociale à l’épreuve de la crise: un essai de comparaison internationale</a:t>
            </a:r>
            <a:r>
              <a:rPr i="1" sz="2000"/>
              <a:t>, </a:t>
            </a:r>
            <a:r>
              <a:rPr sz="2000"/>
              <a:t>rapport IRES, octobre 2013</a:t>
            </a:r>
            <a:endParaRPr sz="2000"/>
          </a:p>
          <a:p>
            <a:pPr lvl="1" marL="661307" indent="-204107">
              <a:spcBef>
                <a:spcPts val="400"/>
              </a:spcBef>
              <a:defRPr sz="1800"/>
            </a:pPr>
            <a:r>
              <a:rPr i="1" sz="2000"/>
              <a:t>English version: </a:t>
            </a:r>
            <a:r>
              <a:rPr b="1" i="1" sz="2000"/>
              <a:t>Industrial Democracy under the Strain of Crisis: an essay of international comparison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b="1" sz="2000"/>
              <a:t>Les syndicats face à la nouvelle gouvernance européenne,</a:t>
            </a:r>
            <a:endParaRPr b="1" sz="2000"/>
          </a:p>
          <a:p>
            <a:pPr lvl="0">
              <a:spcBef>
                <a:spcPts val="400"/>
              </a:spcBef>
              <a:buSzTx/>
              <a:buNone/>
              <a:defRPr sz="1800"/>
            </a:pPr>
            <a:r>
              <a:rPr sz="2000"/>
              <a:t>       </a:t>
            </a:r>
            <a:r>
              <a:rPr b="1" i="1" sz="2000"/>
              <a:t>Chronique internationale de l’IRES</a:t>
            </a:r>
            <a:r>
              <a:rPr i="1" sz="2000"/>
              <a:t>, </a:t>
            </a:r>
            <a:r>
              <a:rPr sz="2000"/>
              <a:t>N° spécial (n° 143-144),  nov. 2013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Fernando Rocha (ed.), </a:t>
            </a:r>
            <a:r>
              <a:rPr b="1" sz="2000"/>
              <a:t>The new EU economic governance and its implication on the national collective bargaining,</a:t>
            </a:r>
            <a:r>
              <a:rPr sz="2000"/>
              <a:t> Rapport GOCOBA, novembre 2014</a:t>
            </a:r>
            <a:endParaRPr sz="2000"/>
          </a:p>
          <a:p>
            <a:pPr lvl="0">
              <a:buChar char="•"/>
              <a:defRPr sz="1800"/>
            </a:pPr>
            <a:endParaRPr sz="2000"/>
          </a:p>
          <a:p>
            <a:pPr lvl="0" marL="214312" indent="-214312">
              <a:spcBef>
                <a:spcPts val="400"/>
              </a:spcBef>
              <a:buClr>
                <a:srgbClr val="FF0000"/>
              </a:buClr>
              <a:buChar char="•"/>
              <a:defRPr sz="1800"/>
            </a:pPr>
            <a:r>
              <a:rPr sz="2000">
                <a:solidFill>
                  <a:srgbClr val="FF0000"/>
                </a:solidFill>
              </a:rPr>
              <a:t>Tous disponibles sur le site de l’IRES:</a:t>
            </a:r>
            <a:r>
              <a:rPr sz="2000"/>
              <a:t> </a:t>
            </a:r>
            <a:r>
              <a:rPr sz="2000">
                <a:hlinkClick r:id="rId2" invalidUrl="" action="" tgtFrame="" tooltip="" history="1" highlightClick="0" endSnd="0"/>
              </a:rPr>
              <a:t>www.ires.fr</a:t>
            </a:r>
            <a:r>
              <a:rPr sz="2000"/>
              <a:t>  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4000"/>
              <a:t>France</a:t>
            </a:r>
            <a:r>
              <a:rPr sz="4000"/>
              <a:t>: Conclusion</a:t>
            </a:r>
          </a:p>
        </p:txBody>
      </p:sp>
      <p:sp>
        <p:nvSpPr>
          <p:cNvPr id="68" name="Shape 68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b="1" sz="2400"/>
              <a:t>Interprofessionnel:  </a:t>
            </a:r>
            <a:r>
              <a:rPr sz="2400"/>
              <a:t>concertation réactivée, mais division syndicale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b="1" sz="2400"/>
              <a:t>branche</a:t>
            </a:r>
            <a:r>
              <a:rPr sz="2400"/>
              <a:t>: minima souvent en dessous du salaire minimum national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b="1" sz="2400"/>
              <a:t>entreprise</a:t>
            </a:r>
            <a:r>
              <a:rPr sz="2400"/>
              <a:t>: reste dynamique dans les grandes entreprises, grâce à l’obligation de négocier</a:t>
            </a:r>
            <a:endParaRPr sz="2400"/>
          </a:p>
          <a:p>
            <a:pPr lvl="0">
              <a:buChar char="•"/>
              <a:defRPr sz="1800"/>
            </a:pP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Faible dynamique économique n‘est pas liée aux relations professionnelles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Chômage persistant en raison de faiblesse de la croissance et de la compétitivité extérieure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title" idx="4294967295"/>
          </p:nvPr>
        </p:nvSpPr>
        <p:spPr>
          <a:xfrm>
            <a:off x="539750" y="-1"/>
            <a:ext cx="82296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4000"/>
              <a:t>Espagne</a:t>
            </a:r>
            <a:r>
              <a:rPr sz="4000"/>
              <a:t>: 3 niveaux de négociation</a:t>
            </a:r>
          </a:p>
        </p:txBody>
      </p:sp>
      <p:sp>
        <p:nvSpPr>
          <p:cNvPr id="71" name="Shape 71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91036" indent="-291036" defTabSz="886968">
              <a:spcBef>
                <a:spcPts val="600"/>
              </a:spcBef>
              <a:buChar char="•"/>
              <a:defRPr sz="1800"/>
            </a:pPr>
            <a:r>
              <a:rPr b="1" sz="2716"/>
              <a:t>Interconfédéral</a:t>
            </a:r>
            <a:r>
              <a:rPr sz="2716"/>
              <a:t> : pactes tripartites et accords interprofessionnels paritaires</a:t>
            </a:r>
            <a:endParaRPr sz="2716"/>
          </a:p>
          <a:p>
            <a:pPr lvl="0" marL="291036" indent="-291036" defTabSz="886968">
              <a:spcBef>
                <a:spcPts val="600"/>
              </a:spcBef>
              <a:buChar char="•"/>
              <a:defRPr sz="1800"/>
            </a:pPr>
            <a:r>
              <a:rPr b="1" sz="2716"/>
              <a:t>Branche</a:t>
            </a:r>
            <a:r>
              <a:rPr sz="2716"/>
              <a:t> : nationales et régionales </a:t>
            </a:r>
            <a:endParaRPr sz="2716"/>
          </a:p>
          <a:p>
            <a:pPr lvl="0" marL="291036" indent="-291036" defTabSz="886968">
              <a:spcBef>
                <a:spcPts val="600"/>
              </a:spcBef>
              <a:buChar char="•"/>
              <a:defRPr sz="1800"/>
            </a:pPr>
            <a:r>
              <a:rPr b="1" sz="2716"/>
              <a:t>Entreprise</a:t>
            </a:r>
            <a:r>
              <a:rPr sz="2716"/>
              <a:t> : négociation des accords par une délégation conjointe comité d’entreprise-syndicat</a:t>
            </a:r>
            <a:endParaRPr sz="2716"/>
          </a:p>
          <a:p>
            <a:pPr lvl="0" marL="332613" indent="-332613" defTabSz="886968">
              <a:buChar char="•"/>
              <a:defRPr sz="1800"/>
            </a:pPr>
            <a:r>
              <a:rPr sz="3104"/>
              <a:t>faible taux de syndicalisation (16%)</a:t>
            </a:r>
            <a:endParaRPr sz="3104"/>
          </a:p>
          <a:p>
            <a:pPr lvl="0" marL="332613" indent="-332613" defTabSz="886968">
              <a:buChar char="•"/>
              <a:defRPr sz="1800"/>
            </a:pPr>
            <a:r>
              <a:rPr sz="3104"/>
              <a:t>Articulation par principe de faveur</a:t>
            </a:r>
            <a:endParaRPr sz="3104"/>
          </a:p>
          <a:p>
            <a:pPr lvl="0" marL="332613" indent="-332613" defTabSz="886968">
              <a:buChar char="•"/>
              <a:defRPr sz="1800"/>
            </a:pPr>
            <a:r>
              <a:rPr sz="3104"/>
              <a:t>Taux de couverture élevé (&gt;80%)</a:t>
            </a:r>
            <a:endParaRPr sz="3104"/>
          </a:p>
          <a:p>
            <a:pPr lvl="0" marL="332613" indent="-332613" defTabSz="886968">
              <a:buChar char="•"/>
              <a:defRPr sz="1800"/>
            </a:pPr>
            <a:r>
              <a:rPr sz="3104"/>
              <a:t>extension erga omnes automatique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3600"/>
              <a:t>Espagne</a:t>
            </a:r>
            <a:r>
              <a:rPr sz="3600"/>
              <a:t>: Dérogation par la réforme</a:t>
            </a:r>
          </a:p>
        </p:txBody>
      </p:sp>
      <p:sp>
        <p:nvSpPr>
          <p:cNvPr id="74" name="Shape 74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Loi 1994: seulement si CC de branche le permet</a:t>
            </a:r>
            <a:endParaRPr sz="2800"/>
          </a:p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Loi 2010 (Zapatero): </a:t>
            </a:r>
            <a:endParaRPr sz="2800"/>
          </a:p>
          <a:p>
            <a:pPr lvl="1" marL="742950" indent="-285750">
              <a:spcBef>
                <a:spcPts val="600"/>
              </a:spcBef>
              <a:defRPr sz="1800"/>
            </a:pPr>
            <a:r>
              <a:rPr sz="2800"/>
              <a:t>négociation salariale d’entreprise dérogatoire, </a:t>
            </a:r>
            <a:endParaRPr sz="2800"/>
          </a:p>
          <a:p>
            <a:pPr lvl="1" marL="742950" indent="-285750">
              <a:spcBef>
                <a:spcPts val="600"/>
              </a:spcBef>
              <a:defRPr sz="1800"/>
            </a:pPr>
            <a:r>
              <a:rPr sz="2800"/>
              <a:t>si pas d’accord: médiation</a:t>
            </a:r>
            <a:endParaRPr sz="2800"/>
          </a:p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Loi 2012 (Rajoy): </a:t>
            </a:r>
            <a:endParaRPr sz="2800"/>
          </a:p>
          <a:p>
            <a:pPr lvl="1" marL="742950" indent="-285750">
              <a:spcBef>
                <a:spcPts val="600"/>
              </a:spcBef>
              <a:defRPr sz="1800"/>
            </a:pPr>
            <a:r>
              <a:rPr sz="2800"/>
              <a:t>possibilité de sortir de la CC de branche par décision unilatérale de l’employeur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b="1" sz="3564"/>
              <a:t>Espagne: </a:t>
            </a:r>
            <a:r>
              <a:rPr sz="3564"/>
              <a:t>Recul de la négociation collective </a:t>
            </a:r>
          </a:p>
        </p:txBody>
      </p:sp>
      <p:sp>
        <p:nvSpPr>
          <p:cNvPr id="77" name="Shape 77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Entre 2008 et 2013 (Eurofound):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Le nombre d’accords de branche signés a diminué de moitié : de 1448 à 706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Le nombre d’accord d’entreprise a baissé de presque 2/3 : de 4539 à 1702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Le nombre de salariés bénéficiant d’une couverture conventionnelle est passé de 12 à 7 millions.</a:t>
            </a:r>
            <a:endParaRPr sz="2400"/>
          </a:p>
          <a:p>
            <a:pPr lvl="0">
              <a:buSzTx/>
              <a:buNone/>
              <a:defRPr sz="1800"/>
            </a:pP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Des employeurs très divisés sur les dispositifs dérogatoires 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b="1" sz="3600"/>
              <a:t>Espagne</a:t>
            </a:r>
            <a:r>
              <a:rPr sz="3600"/>
              <a:t>: Les accords d’entreprise</a:t>
            </a:r>
          </a:p>
        </p:txBody>
      </p:sp>
      <p:sp>
        <p:nvSpPr>
          <p:cNvPr id="80" name="Shape 80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« flexibilité interne » pour éviter licenciements dans 27 % des grandes entreprises (&gt; 250 salariés):</a:t>
            </a:r>
            <a:endParaRPr sz="28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68 % modifient le salaire, 40 % le temps de travail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55 % des cas par accord d’entreprise, 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28 % unilatéralement, 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3 % par médiation, 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1 % par renégociation de la CC</a:t>
            </a:r>
            <a:endParaRPr sz="2400"/>
          </a:p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préférence des PME pour « flexibilité externe »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b="1" sz="3564"/>
              <a:t>Espagne</a:t>
            </a:r>
            <a:r>
              <a:rPr sz="3564"/>
              <a:t>: conclusion:</a:t>
            </a:r>
            <a:br>
              <a:rPr sz="3564"/>
            </a:br>
            <a:r>
              <a:rPr sz="3564"/>
              <a:t>régression contenue</a:t>
            </a:r>
          </a:p>
        </p:txBody>
      </p:sp>
      <p:sp>
        <p:nvSpPr>
          <p:cNvPr id="83" name="Shape 83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Rupture de la hiérarchie des normes 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Abolition de nombreuses règles protectrices de l’emploi des travailleurs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recul de la négociation collective, 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mais pas  d’amélioration du marché du travail </a:t>
            </a:r>
            <a:endParaRPr sz="2400"/>
          </a:p>
          <a:p>
            <a:pPr lvl="0">
              <a:buChar char="•"/>
              <a:defRPr sz="1800"/>
            </a:pP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Décentralisation encore relativement contenue par des accords sectoriels (métallurgie, chimie)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Négociation interprofessionnelle reste active (accord-cadre salaire de 2015) malgré pressions de la crise et de l’UE</a:t>
            </a:r>
          </a:p>
        </p:txBody>
      </p:sp>
    </p:spTree>
  </p:cSld>
  <p:clrMapOvr>
    <a:masterClrMapping/>
  </p:clrMapOvr>
  <p:transition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4400"/>
              <a:t>Conclusion générale</a:t>
            </a:r>
          </a:p>
        </p:txBody>
      </p:sp>
      <p:sp>
        <p:nvSpPr>
          <p:cNvPr id="86" name="Shape 86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25754" indent="-325754" defTabSz="868680">
              <a:spcBef>
                <a:spcPts val="500"/>
              </a:spcBef>
              <a:buSzTx/>
              <a:buNone/>
              <a:defRPr sz="1800"/>
            </a:pPr>
            <a:r>
              <a:rPr sz="2280"/>
              <a:t>Les </a:t>
            </a:r>
            <a:r>
              <a:rPr b="1" sz="2280"/>
              <a:t>systèmes</a:t>
            </a:r>
            <a:r>
              <a:rPr sz="2280"/>
              <a:t> de négociation collective: 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configurations nationales historiquement construites, 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ont conservé leurs propres logiques </a:t>
            </a:r>
            <a:endParaRPr sz="2280"/>
          </a:p>
          <a:p>
            <a:pPr lvl="1" marL="667022" indent="-232682" defTabSz="868680">
              <a:spcBef>
                <a:spcPts val="500"/>
              </a:spcBef>
              <a:defRPr sz="1800"/>
            </a:pPr>
            <a:r>
              <a:rPr sz="2280"/>
              <a:t>certains ont pu être consolidés: France, Italie </a:t>
            </a:r>
            <a:endParaRPr sz="2280"/>
          </a:p>
          <a:p>
            <a:pPr lvl="1" marL="667022" indent="-232682" defTabSz="868680">
              <a:spcBef>
                <a:spcPts val="500"/>
              </a:spcBef>
              <a:defRPr sz="1800"/>
            </a:pPr>
            <a:r>
              <a:rPr sz="2280"/>
              <a:t>certains ont régressé sous l’effet de la crise de l’UE: Espagne (mais régression contenue)</a:t>
            </a:r>
            <a:endParaRPr sz="2280"/>
          </a:p>
          <a:p>
            <a:pPr lvl="0" marL="325754" indent="-325754" defTabSz="868680">
              <a:spcBef>
                <a:spcPts val="500"/>
              </a:spcBef>
              <a:buSzTx/>
              <a:buNone/>
              <a:defRPr sz="1800"/>
            </a:pPr>
            <a:r>
              <a:rPr sz="2280"/>
              <a:t>les </a:t>
            </a:r>
            <a:r>
              <a:rPr b="1" sz="2280"/>
              <a:t>dérogations négociées </a:t>
            </a:r>
            <a:endParaRPr b="1"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sont peu utilisées 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ne concernent que certaines entreprises, surtout l’industrie </a:t>
            </a:r>
            <a:endParaRPr sz="2280"/>
          </a:p>
          <a:p>
            <a:pPr lvl="0" marL="244316" indent="-244316" defTabSz="868680">
              <a:spcBef>
                <a:spcPts val="500"/>
              </a:spcBef>
              <a:buChar char="•"/>
              <a:defRPr sz="1800"/>
            </a:pPr>
            <a:r>
              <a:rPr sz="2280"/>
              <a:t>Les possibilités de dérogations sont sans effet lorsqu’il y a des divisions syndicales ou patronales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905255">
              <a:defRPr sz="3564"/>
            </a:lvl1pPr>
          </a:lstStyle>
          <a:p>
            <a:pPr lvl="0">
              <a:defRPr sz="1800"/>
            </a:pPr>
            <a:r>
              <a:rPr sz="3564"/>
              <a:t>Les systèmes de relations professionnelles</a:t>
            </a:r>
          </a:p>
        </p:txBody>
      </p:sp>
      <p:sp>
        <p:nvSpPr>
          <p:cNvPr id="17" name="Shape 17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79034" indent="-279034" defTabSz="850391">
              <a:spcBef>
                <a:spcPts val="600"/>
              </a:spcBef>
              <a:buChar char="•"/>
              <a:defRPr sz="1800"/>
            </a:pPr>
            <a:r>
              <a:rPr sz="2604"/>
              <a:t>acteurs: Etat, employeurs, syndicats</a:t>
            </a:r>
            <a:endParaRPr sz="2604"/>
          </a:p>
          <a:p>
            <a:pPr lvl="0" marL="279034" indent="-279034" defTabSz="850391">
              <a:spcBef>
                <a:spcPts val="600"/>
              </a:spcBef>
              <a:buChar char="•"/>
              <a:defRPr sz="1800"/>
            </a:pPr>
            <a:r>
              <a:rPr sz="2604"/>
              <a:t>niveaux: interconfédéral, branche, entreprise</a:t>
            </a:r>
            <a:endParaRPr sz="2604"/>
          </a:p>
          <a:p>
            <a:pPr lvl="0" marL="279034" indent="-279034" defTabSz="850391">
              <a:spcBef>
                <a:spcPts val="600"/>
              </a:spcBef>
              <a:buChar char="•"/>
              <a:defRPr sz="1800"/>
            </a:pPr>
            <a:r>
              <a:rPr sz="2604"/>
              <a:t>règles: équilibres divers entre intervention de l’Etat et autonomie des partenaires sociaux</a:t>
            </a:r>
            <a:endParaRPr sz="2604"/>
          </a:p>
          <a:p>
            <a:pPr lvl="0" marL="318897" indent="-318897" defTabSz="850391">
              <a:buSzTx/>
              <a:buNone/>
              <a:defRPr sz="1800"/>
            </a:pPr>
            <a:endParaRPr sz="2604"/>
          </a:p>
          <a:p>
            <a:pPr lvl="0" marL="279034" indent="-279034" defTabSz="850391">
              <a:spcBef>
                <a:spcPts val="600"/>
              </a:spcBef>
              <a:buChar char="•"/>
              <a:defRPr sz="1800"/>
            </a:pPr>
            <a:r>
              <a:rPr b="1" sz="2604"/>
              <a:t>L’intérêt de la comparer les 3 pays méditerranéens:</a:t>
            </a:r>
            <a:endParaRPr sz="2604"/>
          </a:p>
          <a:p>
            <a:pPr lvl="1" marL="690943" indent="-265747" defTabSz="850391">
              <a:spcBef>
                <a:spcPts val="600"/>
              </a:spcBef>
              <a:defRPr sz="1800"/>
            </a:pPr>
            <a:r>
              <a:rPr sz="2604"/>
              <a:t>Similitude des acteurs: pluralisme syndical, </a:t>
            </a:r>
            <a:endParaRPr sz="2604"/>
          </a:p>
          <a:p>
            <a:pPr lvl="1" marL="690943" indent="-265747" defTabSz="850391">
              <a:spcBef>
                <a:spcPts val="600"/>
              </a:spcBef>
              <a:defRPr sz="1800"/>
            </a:pPr>
            <a:r>
              <a:rPr sz="2604"/>
              <a:t>Similitude des systèmes: 3 niveaux articulés</a:t>
            </a:r>
            <a:endParaRPr sz="2604"/>
          </a:p>
          <a:p>
            <a:pPr lvl="1" marL="690943" indent="-265747" defTabSz="850391">
              <a:spcBef>
                <a:spcPts val="600"/>
              </a:spcBef>
              <a:defRPr sz="1800"/>
            </a:pPr>
            <a:r>
              <a:rPr sz="2604"/>
              <a:t>quelle évolution des règles? Convergence?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 idx="4294967295"/>
          </p:nvPr>
        </p:nvSpPr>
        <p:spPr>
          <a:xfrm>
            <a:off x="395287" y="333374"/>
            <a:ext cx="8229601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4000"/>
            </a:lvl1pPr>
          </a:lstStyle>
          <a:p>
            <a:pPr lvl="0">
              <a:defRPr sz="1800"/>
            </a:pPr>
            <a:r>
              <a:rPr sz="4000"/>
              <a:t>Modifications dans la crise</a:t>
            </a:r>
          </a:p>
        </p:txBody>
      </p:sp>
      <p:sp>
        <p:nvSpPr>
          <p:cNvPr id="20" name="Shape 20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détérioration du rapport des forces</a:t>
            </a:r>
            <a:endParaRPr sz="28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taux de syndicalisation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taux de couverture conventionnelle</a:t>
            </a:r>
            <a:endParaRPr sz="2400"/>
          </a:p>
          <a:p>
            <a:pPr lvl="1" marL="702128" indent="-244928">
              <a:spcBef>
                <a:spcPts val="500"/>
              </a:spcBef>
              <a:defRPr sz="1800"/>
            </a:pPr>
            <a:r>
              <a:rPr sz="2400"/>
              <a:t>taux de grève</a:t>
            </a:r>
            <a:endParaRPr sz="2400"/>
          </a:p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modification de l’équilibre de intervention de l’Etat et des partenaires sociaux </a:t>
            </a:r>
            <a:endParaRPr sz="2800"/>
          </a:p>
          <a:p>
            <a:pPr lvl="0" marL="300037" indent="-300037">
              <a:spcBef>
                <a:spcPts val="600"/>
              </a:spcBef>
              <a:buChar char="•"/>
              <a:defRPr sz="1800"/>
            </a:pPr>
            <a:r>
              <a:rPr sz="2800"/>
              <a:t>modification des équilibres internes à la sphère de régulation par les partenaires sociaux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4000"/>
            </a:lvl1pPr>
          </a:lstStyle>
          <a:p>
            <a:pPr lvl="0">
              <a:defRPr sz="1800"/>
            </a:pPr>
            <a:r>
              <a:rPr sz="4000"/>
              <a:t>Trois tendences générales</a:t>
            </a:r>
          </a:p>
        </p:txBody>
      </p:sp>
      <p:sp>
        <p:nvSpPr>
          <p:cNvPr id="23" name="Shape 23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14350" indent="-514350">
              <a:buSzTx/>
              <a:buNone/>
              <a:defRPr sz="1800"/>
            </a:pPr>
            <a:endParaRPr sz="2800"/>
          </a:p>
          <a:p>
            <a:pPr lvl="1" marL="914400" indent="-514350">
              <a:spcBef>
                <a:spcPts val="600"/>
              </a:spcBef>
              <a:buFontTx/>
              <a:buAutoNum type="arabicPeriod" startAt="1"/>
              <a:defRPr sz="1800"/>
            </a:pPr>
            <a:r>
              <a:rPr sz="2800"/>
              <a:t>Montée de l’unilatéralisme</a:t>
            </a:r>
            <a:endParaRPr sz="2800"/>
          </a:p>
          <a:p>
            <a:pPr lvl="1" marL="914400" indent="-514350">
              <a:spcBef>
                <a:spcPts val="600"/>
              </a:spcBef>
              <a:buFontTx/>
              <a:buAutoNum type="arabicPeriod" startAt="1"/>
              <a:defRPr sz="1800"/>
            </a:pPr>
            <a:r>
              <a:rPr sz="2800"/>
              <a:t>Pressions à la décentralisation (dérogation)</a:t>
            </a:r>
            <a:endParaRPr sz="2800"/>
          </a:p>
          <a:p>
            <a:pPr lvl="1" marL="914400" indent="-514350">
              <a:spcBef>
                <a:spcPts val="600"/>
              </a:spcBef>
              <a:buFontTx/>
              <a:buAutoNum type="arabicPeriod" startAt="1"/>
              <a:defRPr sz="1800"/>
            </a:pPr>
            <a:r>
              <a:rPr sz="2800"/>
              <a:t>Nouvelles règles de représentativité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sz="3564"/>
              <a:t>1: </a:t>
            </a:r>
            <a:r>
              <a:rPr b="1" sz="3564"/>
              <a:t>unilatéralisme</a:t>
            </a:r>
            <a:r>
              <a:rPr sz="3564"/>
              <a:t> sans concertation:</a:t>
            </a:r>
            <a:br>
              <a:rPr sz="3564"/>
            </a:br>
            <a:r>
              <a:rPr sz="3564"/>
              <a:t>Etat et interventions extérieures</a:t>
            </a:r>
          </a:p>
        </p:txBody>
      </p:sp>
      <p:sp>
        <p:nvSpPr>
          <p:cNvPr id="26" name="Shape 26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politiques d’austérité, coupes budgétaires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dérégulation sociale (marché du travail)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depuis 2010 interventions extérieures:</a:t>
            </a:r>
            <a:endParaRPr sz="2400"/>
          </a:p>
          <a:p>
            <a:pPr lvl="1" marL="661307" indent="-204107">
              <a:spcBef>
                <a:spcPts val="400"/>
              </a:spcBef>
              <a:defRPr sz="1800"/>
            </a:pPr>
            <a:r>
              <a:rPr sz="2000"/>
              <a:t>« </a:t>
            </a:r>
            <a:r>
              <a:rPr b="1" sz="2000"/>
              <a:t>Recommandations spécifiques</a:t>
            </a:r>
            <a:r>
              <a:rPr sz="2000"/>
              <a:t> » de l’Union européenne</a:t>
            </a:r>
            <a:endParaRPr sz="2000"/>
          </a:p>
          <a:p>
            <a:pPr lvl="1" marL="661307" indent="-204107">
              <a:spcBef>
                <a:spcPts val="400"/>
              </a:spcBef>
              <a:defRPr sz="1800"/>
            </a:pPr>
            <a:r>
              <a:rPr b="1" sz="2000"/>
              <a:t>Mémorandums</a:t>
            </a:r>
            <a:r>
              <a:rPr sz="2000"/>
              <a:t> de la Troïka (GR, P, IRL)</a:t>
            </a:r>
            <a:endParaRPr sz="2000"/>
          </a:p>
          <a:p>
            <a:pPr lvl="0" marL="214312" indent="-214312">
              <a:spcBef>
                <a:spcPts val="400"/>
              </a:spcBef>
              <a:buChar char="•"/>
              <a:defRPr sz="1800"/>
            </a:pPr>
            <a:r>
              <a:rPr sz="2000"/>
              <a:t>objectifs:</a:t>
            </a:r>
            <a:endParaRPr sz="2000"/>
          </a:p>
          <a:p>
            <a:pPr lvl="1" marL="661307" indent="-204107">
              <a:spcBef>
                <a:spcPts val="400"/>
              </a:spcBef>
              <a:defRPr sz="1800"/>
            </a:pPr>
            <a:r>
              <a:rPr sz="2000"/>
              <a:t>abolition des protections de l’emploi</a:t>
            </a:r>
            <a:endParaRPr sz="2000"/>
          </a:p>
          <a:p>
            <a:pPr lvl="1" marL="661307" indent="-204107">
              <a:spcBef>
                <a:spcPts val="400"/>
              </a:spcBef>
              <a:defRPr sz="1800"/>
            </a:pPr>
            <a:r>
              <a:rPr sz="2000"/>
              <a:t>diminution des salaires et de l’emploi dans le secteur public</a:t>
            </a:r>
            <a:endParaRPr sz="2000"/>
          </a:p>
          <a:p>
            <a:pPr lvl="1" marL="661307" indent="-204107">
              <a:spcBef>
                <a:spcPts val="400"/>
              </a:spcBef>
              <a:defRPr sz="1800"/>
            </a:pPr>
            <a:r>
              <a:rPr sz="2000"/>
              <a:t>blocage de la dynamique salariale par:</a:t>
            </a:r>
            <a:endParaRPr sz="2000"/>
          </a:p>
          <a:p>
            <a:pPr lvl="2" marL="1104900" indent="-190500">
              <a:spcBef>
                <a:spcPts val="400"/>
              </a:spcBef>
              <a:defRPr sz="1800"/>
            </a:pPr>
            <a:r>
              <a:rPr sz="2000"/>
              <a:t>décentralisation de la négociation collective</a:t>
            </a:r>
            <a:endParaRPr sz="2000"/>
          </a:p>
          <a:p>
            <a:pPr lvl="2" marL="1104900" indent="-190500">
              <a:spcBef>
                <a:spcPts val="400"/>
              </a:spcBef>
              <a:defRPr sz="1800"/>
            </a:pPr>
            <a:r>
              <a:rPr sz="2000"/>
              <a:t>dérogation (abolition du principe de faveur</a:t>
            </a:r>
            <a:endParaRPr sz="2000"/>
          </a:p>
          <a:p>
            <a:pPr lvl="2" marL="1104900" indent="-190500">
              <a:spcBef>
                <a:spcPts val="400"/>
              </a:spcBef>
              <a:defRPr sz="1800"/>
            </a:pPr>
            <a:r>
              <a:rPr sz="2000"/>
              <a:t>actions contre indexation et salaire minimum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905255">
              <a:defRPr sz="1800"/>
            </a:pPr>
            <a:r>
              <a:rPr sz="3564"/>
              <a:t>2: Pressions à la </a:t>
            </a:r>
            <a:r>
              <a:rPr b="1" sz="3564"/>
              <a:t>décentralisation</a:t>
            </a:r>
            <a:r>
              <a:rPr sz="3564"/>
              <a:t> de la négociation collective (dérogation)</a:t>
            </a:r>
          </a:p>
        </p:txBody>
      </p:sp>
      <p:sp>
        <p:nvSpPr>
          <p:cNvPr id="29" name="Shape 29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un peu partout (Sauf en Finlande et en Belgique) 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revendication patronale ancienne</a:t>
            </a:r>
            <a:endParaRPr b="1"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pendant longtemps un crédo de l’OCDE, maintenant plutôt porté par la BCE et l’UE (Recommandations &amp; Troïka)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formes variées : sauvages, imposées par l’Etat ou coordonnées</a:t>
            </a:r>
            <a:endParaRPr sz="2400"/>
          </a:p>
          <a:p>
            <a:pPr lvl="0" marL="257175" indent="-257175">
              <a:spcBef>
                <a:spcPts val="500"/>
              </a:spcBef>
              <a:buChar char="•"/>
              <a:defRPr sz="1800"/>
            </a:pPr>
            <a:r>
              <a:rPr sz="2400"/>
              <a:t>Les études comparatives (BIT et OCDE) montrent:</a:t>
            </a:r>
            <a:endParaRPr sz="2400"/>
          </a:p>
          <a:p>
            <a:pPr lvl="1" marL="702128" indent="-244928">
              <a:spcBef>
                <a:spcPts val="500"/>
              </a:spcBef>
              <a:buChar char="•"/>
              <a:defRPr sz="1800"/>
            </a:pPr>
            <a:r>
              <a:rPr sz="2400"/>
              <a:t>pas de lien avec la performance économique globale </a:t>
            </a:r>
            <a:endParaRPr sz="2400"/>
          </a:p>
          <a:p>
            <a:pPr lvl="1" marL="702128" indent="-244928">
              <a:spcBef>
                <a:spcPts val="500"/>
              </a:spcBef>
              <a:buChar char="•"/>
              <a:defRPr sz="1800"/>
            </a:pPr>
            <a:r>
              <a:rPr sz="2400"/>
              <a:t>accentuation des inégalités salariales</a:t>
            </a:r>
            <a:endParaRPr sz="2400"/>
          </a:p>
          <a:p>
            <a:pPr lvl="1" marL="702128" indent="-244928">
              <a:spcBef>
                <a:spcPts val="500"/>
              </a:spcBef>
              <a:buChar char="•"/>
              <a:defRPr sz="1800"/>
            </a:pPr>
            <a:r>
              <a:rPr sz="2400"/>
              <a:t>abaissement du taux de couverture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813816">
              <a:defRPr sz="1800"/>
            </a:pPr>
            <a:r>
              <a:rPr sz="3204"/>
              <a:t>3: Les nouvelles règles de </a:t>
            </a:r>
            <a:r>
              <a:rPr b="1" sz="3204"/>
              <a:t>représentativité</a:t>
            </a:r>
            <a:r>
              <a:rPr sz="3204"/>
              <a:t>:</a:t>
            </a:r>
            <a:br>
              <a:rPr sz="3204"/>
            </a:br>
            <a:r>
              <a:rPr sz="3204"/>
              <a:t>les élections comme mesure</a:t>
            </a:r>
          </a:p>
        </p:txBody>
      </p:sp>
      <p:graphicFrame>
        <p:nvGraphicFramePr>
          <p:cNvPr id="32" name="Table 32"/>
          <p:cNvGraphicFramePr/>
          <p:nvPr/>
        </p:nvGraphicFramePr>
        <p:xfrm>
          <a:off x="1309687" y="2217737"/>
          <a:ext cx="6524626" cy="336639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395412"/>
                <a:gridCol w="1438275"/>
                <a:gridCol w="1260475"/>
                <a:gridCol w="1169987"/>
                <a:gridCol w="1260475"/>
              </a:tblGrid>
              <a:tr h="182562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200"/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200"/>
                        <a:t>Espagne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200"/>
                        <a:t>France: privé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200"/>
                        <a:t>Italie: public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200"/>
                        <a:t>Italie: privé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100"/>
                        <a:t>Base légale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Lois 1980, 1985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Loi 2008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Lois 1997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accords 2011, 2013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334962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100"/>
                        <a:t>Mesure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élections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élections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Mixte élections-adhérents 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Mixte élections-adhérents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503237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100"/>
                        <a:t>Droit de participation à la négociation collective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10 %</a:t>
                      </a:r>
                      <a:endParaRPr sz="1200"/>
                    </a:p>
                    <a:p>
                      <a:pPr lvl="0" algn="l">
                        <a:defRPr b="0" i="0" sz="1800"/>
                      </a:pPr>
                      <a:r>
                        <a:rPr sz="1100"/>
                        <a:t>Region: 15 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Enterprise: 10 %,</a:t>
                      </a:r>
                      <a:endParaRPr sz="1200"/>
                    </a:p>
                    <a:p>
                      <a:pPr lvl="0" algn="l">
                        <a:defRPr b="0" i="0" sz="1800"/>
                      </a:pPr>
                      <a:r>
                        <a:rPr sz="1100"/>
                        <a:t>Ailleurs: 8 %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5 %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defRPr b="0" i="0" sz="1800"/>
                      </a:pPr>
                      <a:r>
                        <a:rPr sz="1100"/>
                        <a:t>5 %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100"/>
                        <a:t>Validité de l’accord:</a:t>
                      </a:r>
                      <a:endParaRPr b="1" sz="1100"/>
                    </a:p>
                    <a:p>
                      <a:pPr lvl="0" algn="l">
                        <a:defRPr b="0" i="0" sz="1800"/>
                      </a:pPr>
                      <a:r>
                        <a:rPr b="1" sz="1100"/>
                        <a:t>entreprise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vote majoritaire du comité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&gt;30 %,</a:t>
                      </a:r>
                      <a:endParaRPr sz="1200"/>
                    </a:p>
                    <a:p>
                      <a:pPr lvl="0" algn="l">
                        <a:defRPr b="0" i="0" sz="1800"/>
                      </a:pPr>
                      <a:r>
                        <a:rPr sz="1100"/>
                        <a:t>Droit d’opposition si syndicats &gt; 50 %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Vote majoritaire de la  RSU</a:t>
                      </a:r>
                      <a:endParaRPr sz="1200"/>
                    </a:p>
                    <a:p>
                      <a:pPr lvl="0" algn="l">
                        <a:defRPr b="0" i="0" sz="1800"/>
                      </a:pPr>
                      <a:r>
                        <a:rPr sz="1100"/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Vote majoritaire de la RSU ou syndicats &gt; 50 %  avec</a:t>
                      </a:r>
                      <a:endParaRPr sz="1200"/>
                    </a:p>
                    <a:p>
                      <a:pPr lvl="0" algn="l">
                        <a:defRPr b="0" i="0" sz="1800"/>
                      </a:pPr>
                      <a:r>
                        <a:rPr sz="1100"/>
                        <a:t>possibilité de referendum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334962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100"/>
                        <a:t>Validité de l’accord : branche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&gt;50 %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Droit d’opposition si syndicats &gt; 50 %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 &gt; 50 %</a:t>
                      </a:r>
                      <a:endParaRPr sz="1200"/>
                    </a:p>
                    <a:p>
                      <a:pPr lvl="0" algn="l">
                        <a:defRPr b="0" i="0" sz="1800"/>
                      </a:pPr>
                      <a:r>
                        <a:rPr sz="1100"/>
                        <a:t>Ou 60 % des votes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 &gt; 50 % et referendum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b="1" sz="1100"/>
                        <a:t>Erga omnes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automatique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Par extension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automatique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b="0" i="0" sz="1800"/>
                      </a:pPr>
                      <a:r>
                        <a:rPr sz="1100"/>
                        <a:t>Automatique pour signataires de l’accord 2013 et  jurisprudence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3600"/>
            </a:lvl1pPr>
          </a:lstStyle>
          <a:p>
            <a:pPr lvl="0">
              <a:defRPr sz="1800"/>
            </a:pPr>
            <a:r>
              <a:rPr sz="3600"/>
              <a:t>Quatre configurations théoriques</a:t>
            </a:r>
          </a:p>
        </p:txBody>
      </p:sp>
      <p:sp>
        <p:nvSpPr>
          <p:cNvPr id="35" name="Shape 35"/>
          <p:cNvSpPr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514350" indent="-514350">
              <a:buFontTx/>
              <a:buAutoNum type="arabicPeriod" startAt="1"/>
              <a:defRPr sz="1800"/>
            </a:pPr>
            <a:r>
              <a:rPr sz="3200"/>
              <a:t>destruction des systèmes établis</a:t>
            </a:r>
            <a:endParaRPr sz="3200"/>
          </a:p>
          <a:p>
            <a:pPr lvl="0" marL="514350" indent="-514350">
              <a:buFontTx/>
              <a:buAutoNum type="arabicPeriod" startAt="1"/>
              <a:defRPr sz="1800"/>
            </a:pPr>
            <a:r>
              <a:rPr sz="3200"/>
              <a:t>montée de l’unilatéralisme étatique pour imposer décentralisation</a:t>
            </a:r>
            <a:endParaRPr sz="3200"/>
          </a:p>
          <a:p>
            <a:pPr lvl="0" marL="514350" indent="-514350">
              <a:buFontTx/>
              <a:buAutoNum type="arabicPeriod" startAt="1"/>
              <a:defRPr sz="1800"/>
            </a:pPr>
            <a:r>
              <a:rPr sz="3200"/>
              <a:t>décentralisation coordonnée (encadrée par accord central)</a:t>
            </a:r>
            <a:endParaRPr sz="3200"/>
          </a:p>
          <a:p>
            <a:pPr lvl="0" marL="514350" indent="-514350">
              <a:buFontTx/>
              <a:buAutoNum type="arabicPeriod" startAt="1"/>
              <a:defRPr sz="1800"/>
            </a:pPr>
            <a:r>
              <a:rPr sz="3200"/>
              <a:t>dispositifs inchangés ou réactivés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8F8F8F"/>
      </a:accent3>
      <a:accent4>
        <a:srgbClr val="70707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8F8F8F"/>
      </a:accent3>
      <a:accent4>
        <a:srgbClr val="70707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