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9144000" cy="6858000"/>
  <p:notesSz cx="6858000" cy="9144000"/>
  <p:defaultTextStyle>
    <a:lvl1pPr>
      <a:defRPr>
        <a:solidFill>
          <a:srgbClr val="003366"/>
        </a:solidFill>
        <a:latin typeface="+mn-lt"/>
        <a:ea typeface="+mn-ea"/>
        <a:cs typeface="+mn-cs"/>
        <a:sym typeface="Helvetica Neue"/>
      </a:defRPr>
    </a:lvl1pPr>
    <a:lvl2pPr>
      <a:defRPr>
        <a:solidFill>
          <a:srgbClr val="003366"/>
        </a:solidFill>
        <a:latin typeface="+mn-lt"/>
        <a:ea typeface="+mn-ea"/>
        <a:cs typeface="+mn-cs"/>
        <a:sym typeface="Helvetica Neue"/>
      </a:defRPr>
    </a:lvl2pPr>
    <a:lvl3pPr>
      <a:defRPr>
        <a:solidFill>
          <a:srgbClr val="003366"/>
        </a:solidFill>
        <a:latin typeface="+mn-lt"/>
        <a:ea typeface="+mn-ea"/>
        <a:cs typeface="+mn-cs"/>
        <a:sym typeface="Helvetica Neue"/>
      </a:defRPr>
    </a:lvl3pPr>
    <a:lvl4pPr>
      <a:defRPr>
        <a:solidFill>
          <a:srgbClr val="003366"/>
        </a:solidFill>
        <a:latin typeface="+mn-lt"/>
        <a:ea typeface="+mn-ea"/>
        <a:cs typeface="+mn-cs"/>
        <a:sym typeface="Helvetica Neue"/>
      </a:defRPr>
    </a:lvl4pPr>
    <a:lvl5pPr>
      <a:defRPr>
        <a:solidFill>
          <a:srgbClr val="003366"/>
        </a:solidFill>
        <a:latin typeface="+mn-lt"/>
        <a:ea typeface="+mn-ea"/>
        <a:cs typeface="+mn-cs"/>
        <a:sym typeface="Helvetica Neue"/>
      </a:defRPr>
    </a:lvl5pPr>
    <a:lvl6pPr>
      <a:defRPr>
        <a:solidFill>
          <a:srgbClr val="003366"/>
        </a:solidFill>
        <a:latin typeface="+mn-lt"/>
        <a:ea typeface="+mn-ea"/>
        <a:cs typeface="+mn-cs"/>
        <a:sym typeface="Helvetica Neue"/>
      </a:defRPr>
    </a:lvl6pPr>
    <a:lvl7pPr>
      <a:defRPr>
        <a:solidFill>
          <a:srgbClr val="003366"/>
        </a:solidFill>
        <a:latin typeface="+mn-lt"/>
        <a:ea typeface="+mn-ea"/>
        <a:cs typeface="+mn-cs"/>
        <a:sym typeface="Helvetica Neue"/>
      </a:defRPr>
    </a:lvl7pPr>
    <a:lvl8pPr>
      <a:defRPr>
        <a:solidFill>
          <a:srgbClr val="003366"/>
        </a:solidFill>
        <a:latin typeface="+mn-lt"/>
        <a:ea typeface="+mn-ea"/>
        <a:cs typeface="+mn-cs"/>
        <a:sym typeface="Helvetica Neue"/>
      </a:defRPr>
    </a:lvl8pPr>
    <a:lvl9pPr>
      <a:defRPr>
        <a:solidFill>
          <a:srgbClr val="003366"/>
        </a:solidFill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ECEC"/>
          </a:solidFill>
        </a:fill>
      </a:tcStyle>
    </a:wholeTbl>
    <a:band2H>
      <a:tcTxStyle b="def" i="def"/>
      <a:tcStyle>
        <a:tcBdr/>
        <a:fill>
          <a:solidFill>
            <a:srgbClr val="E7F6F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BDBDB"/>
          </a:solidFill>
        </a:fill>
      </a:tcStyle>
    </a:wholeTbl>
    <a:band2H>
      <a:tcTxStyle b="def" i="def"/>
      <a:tcStyle>
        <a:tcBdr/>
        <a:fill>
          <a:solidFill>
            <a:srgbClr val="EEEEEE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AE6DA"/>
          </a:solidFill>
        </a:fill>
      </a:tcStyle>
    </a:wholeTbl>
    <a:band2H>
      <a:tcTxStyle b="def" i="def"/>
      <a:tcStyle>
        <a:tcBdr/>
        <a:fill>
          <a:solidFill>
            <a:srgbClr val="EDF3ED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BB98B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BB98B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BB98B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7EA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CCCC"/>
          </a:solidFill>
        </a:fill>
      </a:tcStyle>
    </a:firstCol>
    <a:lastRow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3366"/>
              </a:solidFill>
              <a:prstDash val="solid"/>
              <a:bevel/>
            </a:ln>
          </a:top>
          <a:bottom>
            <a:ln w="254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3366"/>
              </a:solidFill>
              <a:prstDash val="solid"/>
              <a:bevel/>
            </a:ln>
          </a:top>
          <a:bottom>
            <a:ln w="254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CCCC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CD2"/>
          </a:solidFill>
        </a:fill>
      </a:tcStyle>
    </a:wholeTbl>
    <a:band2H>
      <a:tcTxStyle b="def" i="def"/>
      <a:tcStyle>
        <a:tcBdr/>
        <a:fill>
          <a:solidFill>
            <a:srgbClr val="E6E7EA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3366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3366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3366"/>
          </a:solidFill>
        </a:fill>
      </a:tcStyle>
    </a:firstRow>
  </a:tblStyle>
  <a:tblStyle styleId="{2708684C-4D16-4618-839F-0558EEFCDFE6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003366"/>
              </a:solidFill>
              <a:prstDash val="solid"/>
              <a:bevel/>
            </a:ln>
          </a:left>
          <a:right>
            <a:ln w="12700" cap="flat">
              <a:solidFill>
                <a:srgbClr val="003366"/>
              </a:solidFill>
              <a:prstDash val="solid"/>
              <a:bevel/>
            </a:ln>
          </a:right>
          <a:top>
            <a:ln w="12700" cap="flat">
              <a:solidFill>
                <a:srgbClr val="003366"/>
              </a:solidFill>
              <a:prstDash val="solid"/>
              <a:bevel/>
            </a:ln>
          </a:top>
          <a:bottom>
            <a:ln w="127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solidFill>
                <a:srgbClr val="003366"/>
              </a:solidFill>
              <a:prstDash val="solid"/>
              <a:bevel/>
            </a:ln>
          </a:insideH>
          <a:insideV>
            <a:ln w="12700" cap="flat">
              <a:solidFill>
                <a:srgbClr val="003366"/>
              </a:solidFill>
              <a:prstDash val="solid"/>
              <a:bevel/>
            </a:ln>
          </a:insideV>
        </a:tcBdr>
        <a:fill>
          <a:solidFill>
            <a:srgbClr val="003366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003366"/>
              </a:solidFill>
              <a:prstDash val="solid"/>
              <a:bevel/>
            </a:ln>
          </a:left>
          <a:right>
            <a:ln w="12700" cap="flat">
              <a:solidFill>
                <a:srgbClr val="003366"/>
              </a:solidFill>
              <a:prstDash val="solid"/>
              <a:bevel/>
            </a:ln>
          </a:right>
          <a:top>
            <a:ln w="12700" cap="flat">
              <a:solidFill>
                <a:srgbClr val="003366"/>
              </a:solidFill>
              <a:prstDash val="solid"/>
              <a:bevel/>
            </a:ln>
          </a:top>
          <a:bottom>
            <a:ln w="127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solidFill>
                <a:srgbClr val="003366"/>
              </a:solidFill>
              <a:prstDash val="solid"/>
              <a:bevel/>
            </a:ln>
          </a:insideH>
          <a:insideV>
            <a:ln w="12700" cap="flat">
              <a:solidFill>
                <a:srgbClr val="003366"/>
              </a:solidFill>
              <a:prstDash val="solid"/>
              <a:bevel/>
            </a:ln>
          </a:insideV>
        </a:tcBdr>
        <a:fill>
          <a:solidFill>
            <a:srgbClr val="003366">
              <a:alpha val="20000"/>
            </a:srgbClr>
          </a:solidFill>
        </a:fill>
      </a:tcStyle>
    </a:firstCol>
    <a:lastRow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003366"/>
              </a:solidFill>
              <a:prstDash val="solid"/>
              <a:bevel/>
            </a:ln>
          </a:left>
          <a:right>
            <a:ln w="12700" cap="flat">
              <a:solidFill>
                <a:srgbClr val="003366"/>
              </a:solidFill>
              <a:prstDash val="solid"/>
              <a:bevel/>
            </a:ln>
          </a:right>
          <a:top>
            <a:ln w="50800" cap="flat">
              <a:solidFill>
                <a:srgbClr val="003366"/>
              </a:solidFill>
              <a:prstDash val="solid"/>
              <a:bevel/>
            </a:ln>
          </a:top>
          <a:bottom>
            <a:ln w="127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solidFill>
                <a:srgbClr val="003366"/>
              </a:solidFill>
              <a:prstDash val="solid"/>
              <a:bevel/>
            </a:ln>
          </a:insideH>
          <a:insideV>
            <a:ln w="12700" cap="flat">
              <a:solidFill>
                <a:srgbClr val="003366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003366"/>
              </a:solidFill>
              <a:prstDash val="solid"/>
              <a:bevel/>
            </a:ln>
          </a:left>
          <a:right>
            <a:ln w="12700" cap="flat">
              <a:solidFill>
                <a:srgbClr val="003366"/>
              </a:solidFill>
              <a:prstDash val="solid"/>
              <a:bevel/>
            </a:ln>
          </a:right>
          <a:top>
            <a:ln w="12700" cap="flat">
              <a:solidFill>
                <a:srgbClr val="003366"/>
              </a:solidFill>
              <a:prstDash val="solid"/>
              <a:bevel/>
            </a:ln>
          </a:top>
          <a:bottom>
            <a:ln w="254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solidFill>
                <a:srgbClr val="003366"/>
              </a:solidFill>
              <a:prstDash val="solid"/>
              <a:bevel/>
            </a:ln>
          </a:insideH>
          <a:insideV>
            <a:ln w="12700" cap="flat">
              <a:solidFill>
                <a:srgbClr val="003366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1" name="Shape 2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5"/>
          <p:cNvGrpSpPr/>
          <p:nvPr/>
        </p:nvGrpSpPr>
        <p:grpSpPr>
          <a:xfrm>
            <a:off x="-4" y="0"/>
            <a:ext cx="5867404" cy="6858000"/>
            <a:chOff x="-2" y="0"/>
            <a:chExt cx="5867402" cy="6858000"/>
          </a:xfrm>
        </p:grpSpPr>
        <p:sp>
          <p:nvSpPr>
            <p:cNvPr id="13" name="Shape 13"/>
            <p:cNvSpPr/>
            <p:nvPr/>
          </p:nvSpPr>
          <p:spPr>
            <a:xfrm>
              <a:off x="-3" y="0"/>
              <a:ext cx="4572004" cy="6858000"/>
            </a:xfrm>
            <a:prstGeom prst="rect">
              <a:avLst/>
            </a:prstGeom>
            <a:solidFill>
              <a:srgbClr val="99CC9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4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14" name="Shape 14"/>
            <p:cNvSpPr/>
            <p:nvPr/>
          </p:nvSpPr>
          <p:spPr>
            <a:xfrm>
              <a:off x="685799" y="990599"/>
              <a:ext cx="5181602" cy="1905001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4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3632199" y="4889500"/>
            <a:ext cx="4876802" cy="319090"/>
            <a:chOff x="0" y="0"/>
            <a:chExt cx="4876800" cy="319089"/>
          </a:xfrm>
        </p:grpSpPr>
        <p:sp>
          <p:nvSpPr>
            <p:cNvPr id="16" name="Shape 16"/>
            <p:cNvSpPr/>
            <p:nvPr/>
          </p:nvSpPr>
          <p:spPr>
            <a:xfrm flipH="1">
              <a:off x="-1" y="0"/>
              <a:ext cx="4625976" cy="317501"/>
            </a:xfrm>
            <a:prstGeom prst="roundRect">
              <a:avLst>
                <a:gd name="adj" fmla="val 0"/>
              </a:avLst>
            </a:pr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7" name="Shape 17"/>
            <p:cNvSpPr/>
            <p:nvPr/>
          </p:nvSpPr>
          <p:spPr>
            <a:xfrm>
              <a:off x="4616450" y="0"/>
              <a:ext cx="260351" cy="3190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0"/>
                  </a:move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</p:grpSp>
      <p:sp>
        <p:nvSpPr>
          <p:cNvPr id="19" name="Shape 19"/>
          <p:cNvSpPr/>
          <p:nvPr>
            <p:ph type="sldNum" sz="quarter" idx="2"/>
          </p:nvPr>
        </p:nvSpPr>
        <p:spPr>
          <a:xfrm>
            <a:off x="76200" y="6263011"/>
            <a:ext cx="587375" cy="474337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-1" y="-1"/>
            <a:ext cx="7620001" cy="6858001"/>
            <a:chOff x="0" y="0"/>
            <a:chExt cx="7620000" cy="6858000"/>
          </a:xfrm>
        </p:grpSpPr>
        <p:grpSp>
          <p:nvGrpSpPr>
            <p:cNvPr id="4" name="Group 4"/>
            <p:cNvGrpSpPr/>
            <p:nvPr/>
          </p:nvGrpSpPr>
          <p:grpSpPr>
            <a:xfrm>
              <a:off x="-1" y="-1"/>
              <a:ext cx="3200401" cy="6858001"/>
              <a:chOff x="0" y="0"/>
              <a:chExt cx="3200400" cy="6858000"/>
            </a:xfrm>
          </p:grpSpPr>
          <p:sp>
            <p:nvSpPr>
              <p:cNvPr id="2" name="Shape 2"/>
              <p:cNvSpPr/>
              <p:nvPr/>
            </p:nvSpPr>
            <p:spPr>
              <a:xfrm>
                <a:off x="-1" y="0"/>
                <a:ext cx="762001" cy="6858000"/>
              </a:xfrm>
              <a:prstGeom prst="rect">
                <a:avLst/>
              </a:prstGeom>
              <a:solidFill>
                <a:srgbClr val="99CC9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3" name="Shape 3"/>
              <p:cNvSpPr/>
              <p:nvPr/>
            </p:nvSpPr>
            <p:spPr>
              <a:xfrm>
                <a:off x="457199" y="-1"/>
                <a:ext cx="2743202" cy="11668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14106"/>
                    </a:lnTo>
                    <a:lnTo>
                      <a:pt x="4750" y="14165"/>
                    </a:lnTo>
                    <a:lnTo>
                      <a:pt x="4425" y="14106"/>
                    </a:lnTo>
                    <a:lnTo>
                      <a:pt x="3850" y="14371"/>
                    </a:lnTo>
                    <a:cubicBezTo>
                      <a:pt x="3625" y="14635"/>
                      <a:pt x="3288" y="15076"/>
                      <a:pt x="3075" y="15605"/>
                    </a:cubicBezTo>
                    <a:cubicBezTo>
                      <a:pt x="2862" y="16134"/>
                      <a:pt x="2688" y="16869"/>
                      <a:pt x="2575" y="17544"/>
                    </a:cubicBezTo>
                    <a:cubicBezTo>
                      <a:pt x="2462" y="18220"/>
                      <a:pt x="2425" y="18896"/>
                      <a:pt x="2400" y="19572"/>
                    </a:cubicBezTo>
                    <a:lnTo>
                      <a:pt x="2400" y="21600"/>
                    </a:ln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99CC9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228599" y="1981199"/>
              <a:ext cx="7391402" cy="319090"/>
              <a:chOff x="0" y="0"/>
              <a:chExt cx="7391400" cy="319089"/>
            </a:xfrm>
          </p:grpSpPr>
          <p:sp>
            <p:nvSpPr>
              <p:cNvPr id="5" name="Shape 5"/>
              <p:cNvSpPr/>
              <p:nvPr/>
            </p:nvSpPr>
            <p:spPr>
              <a:xfrm>
                <a:off x="381000" y="0"/>
                <a:ext cx="7010401" cy="317501"/>
              </a:xfrm>
              <a:prstGeom prst="roundRect">
                <a:avLst>
                  <a:gd name="adj" fmla="val 0"/>
                </a:avLst>
              </a:prstGeom>
              <a:solidFill>
                <a:srgbClr val="00336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6" name="Shape 6"/>
              <p:cNvSpPr/>
              <p:nvPr/>
            </p:nvSpPr>
            <p:spPr>
              <a:xfrm flipH="1">
                <a:off x="-1" y="0"/>
                <a:ext cx="393701" cy="3190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800" y="0"/>
                    </a:move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6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</p:grpSp>
      </p:grpSp>
      <p:sp>
        <p:nvSpPr>
          <p:cNvPr id="9" name="Shape 9"/>
          <p:cNvSpPr/>
          <p:nvPr>
            <p:ph type="sldNum" sz="quarter" idx="2"/>
          </p:nvPr>
        </p:nvSpPr>
        <p:spPr>
          <a:xfrm>
            <a:off x="84136" y="6256661"/>
            <a:ext cx="587378" cy="4743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spd="med" advClick="1"/>
  <p:txStyles>
    <p:titleStyle>
      <a:lvl1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1pPr>
      <a:lvl2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2pPr>
      <a:lvl3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3pPr>
      <a:lvl4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4pPr>
      <a:lvl5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5pPr>
      <a:lvl6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6pPr>
      <a:lvl7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7pPr>
      <a:lvl8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8pPr>
      <a:lvl9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9pPr>
    </p:titleStyle>
    <p:bodyStyle>
      <a:lvl1pPr marL="342900" indent="-342900">
        <a:spcBef>
          <a:spcPts val="600"/>
        </a:spcBef>
        <a:buClr>
          <a:srgbClr val="003366"/>
        </a:buClr>
        <a:buSzPct val="75000"/>
        <a:buFont typeface="Wingdings"/>
        <a:buChar char="●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1pPr>
      <a:lvl2pPr marL="790575" indent="-333375">
        <a:spcBef>
          <a:spcPts val="600"/>
        </a:spcBef>
        <a:buClr>
          <a:srgbClr val="003366"/>
        </a:buClr>
        <a:buSzPct val="75000"/>
        <a:buFont typeface="Wingdings"/>
        <a:buChar char="–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2pPr>
      <a:lvl3pPr marL="1234438" indent="-320038">
        <a:spcBef>
          <a:spcPts val="600"/>
        </a:spcBef>
        <a:buClr>
          <a:srgbClr val="003366"/>
        </a:buClr>
        <a:buSzPct val="75000"/>
        <a:buFont typeface="Wingdings"/>
        <a:buChar char="●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3pPr>
      <a:lvl4pPr marL="1727200" indent="-355600">
        <a:spcBef>
          <a:spcPts val="600"/>
        </a:spcBef>
        <a:buClr>
          <a:srgbClr val="003366"/>
        </a:buClr>
        <a:buSzPct val="80000"/>
        <a:buFont typeface="Wingdings"/>
        <a:buChar char="–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4pPr>
      <a:lvl5pPr marL="2184400" indent="-355600">
        <a:spcBef>
          <a:spcPts val="600"/>
        </a:spcBef>
        <a:buClr>
          <a:srgbClr val="003366"/>
        </a:buClr>
        <a:buSzPct val="65000"/>
        <a:buFont typeface="Wingdings"/>
        <a:buChar char="●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5pPr>
      <a:lvl6pPr marL="2641600" indent="-355600">
        <a:spcBef>
          <a:spcPts val="600"/>
        </a:spcBef>
        <a:buClr>
          <a:srgbClr val="003366"/>
        </a:buClr>
        <a:buSzPct val="65000"/>
        <a:buFont typeface="Wingdings"/>
        <a:buChar char="•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6pPr>
      <a:lvl7pPr marL="3098800" indent="-355600">
        <a:spcBef>
          <a:spcPts val="600"/>
        </a:spcBef>
        <a:buClr>
          <a:srgbClr val="003366"/>
        </a:buClr>
        <a:buSzPct val="65000"/>
        <a:buFont typeface="Wingdings"/>
        <a:buChar char="•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7pPr>
      <a:lvl8pPr marL="3556000" indent="-355600">
        <a:spcBef>
          <a:spcPts val="600"/>
        </a:spcBef>
        <a:buClr>
          <a:srgbClr val="003366"/>
        </a:buClr>
        <a:buSzPct val="65000"/>
        <a:buFont typeface="Wingdings"/>
        <a:buChar char="•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8pPr>
      <a:lvl9pPr marL="4013200" indent="-355600">
        <a:spcBef>
          <a:spcPts val="600"/>
        </a:spcBef>
        <a:buClr>
          <a:srgbClr val="003366"/>
        </a:buClr>
        <a:buSzPct val="65000"/>
        <a:buFont typeface="Wingdings"/>
        <a:buChar char="•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9pPr>
    </p:bodyStyle>
    <p:otherStyle>
      <a:lvl1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>
            <p:ph type="title" idx="4294967295"/>
          </p:nvPr>
        </p:nvSpPr>
        <p:spPr>
          <a:xfrm>
            <a:off x="964758" y="1269559"/>
            <a:ext cx="7671683" cy="13470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algn="ctr" defTabSz="868680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003366"/>
                </a:solidFill>
              </a:rPr>
              <a:t>Collective Bargaining in France:</a:t>
            </a:r>
            <a:br>
              <a:rPr b="1" sz="3000">
                <a:solidFill>
                  <a:srgbClr val="003366"/>
                </a:solidFill>
              </a:rPr>
            </a:br>
            <a:r>
              <a:rPr b="1" sz="3000">
                <a:solidFill>
                  <a:srgbClr val="003366"/>
                </a:solidFill>
              </a:rPr>
              <a:t>Traditions, institutional innovations and current issues</a:t>
            </a:r>
          </a:p>
        </p:txBody>
      </p:sp>
      <p:sp>
        <p:nvSpPr>
          <p:cNvPr id="24" name="Shape 24"/>
          <p:cNvSpPr/>
          <p:nvPr>
            <p:ph type="body" idx="4294967295"/>
          </p:nvPr>
        </p:nvSpPr>
        <p:spPr>
          <a:xfrm>
            <a:off x="4672012" y="2852736"/>
            <a:ext cx="4017964" cy="1873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 marL="0" indent="0">
              <a:lnSpc>
                <a:spcPct val="90000"/>
              </a:lnSpc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6666"/>
                </a:solidFill>
              </a:rPr>
              <a:t>Annette Jobert </a:t>
            </a:r>
            <a:endParaRPr>
              <a:solidFill>
                <a:srgbClr val="006666"/>
              </a:solidFill>
            </a:endParaRPr>
          </a:p>
          <a:p>
            <a:pPr lvl="0" marL="0" indent="0">
              <a:lnSpc>
                <a:spcPct val="90000"/>
              </a:lnSpc>
              <a:spcBef>
                <a:spcPts val="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006666"/>
                </a:solidFill>
              </a:rPr>
              <a:t> IDHE ENS-Cachan</a:t>
            </a:r>
            <a:endParaRPr sz="2000">
              <a:solidFill>
                <a:srgbClr val="006666"/>
              </a:solidFill>
            </a:endParaRPr>
          </a:p>
          <a:p>
            <a:pPr lvl="0" marL="0" indent="0">
              <a:lnSpc>
                <a:spcPct val="90000"/>
              </a:lnSpc>
              <a:buSzTx/>
              <a:buNone/>
              <a:defRPr sz="1800">
                <a:solidFill>
                  <a:srgbClr val="000000"/>
                </a:solidFill>
              </a:defRPr>
            </a:pPr>
            <a:endParaRPr sz="2000">
              <a:solidFill>
                <a:srgbClr val="006666"/>
              </a:solidFill>
            </a:endParaRPr>
          </a:p>
          <a:p>
            <a:pPr lvl="0" marL="0" indent="0">
              <a:lnSpc>
                <a:spcPct val="90000"/>
              </a:lnSpc>
              <a:spcBef>
                <a:spcPts val="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i="1" sz="2000">
                <a:solidFill>
                  <a:srgbClr val="006666"/>
                </a:solidFill>
              </a:rPr>
              <a:t>Pescara, 22th October 2015</a:t>
            </a:r>
          </a:p>
        </p:txBody>
      </p:sp>
      <p:sp>
        <p:nvSpPr>
          <p:cNvPr id="25" name="Shape 25"/>
          <p:cNvSpPr/>
          <p:nvPr/>
        </p:nvSpPr>
        <p:spPr>
          <a:xfrm>
            <a:off x="76200" y="6354452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1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877822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Company level collective bargaining(2): topics</a:t>
            </a:r>
          </a:p>
        </p:txBody>
      </p:sp>
      <p:sp>
        <p:nvSpPr>
          <p:cNvPr id="60" name="Shape 60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337674" indent="-337674" defTabSz="859536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3366"/>
                </a:solidFill>
              </a:rPr>
              <a:t>Real wages, bonus, saving schemes</a:t>
            </a:r>
            <a:endParaRPr sz="2200"/>
          </a:p>
          <a:p>
            <a:pPr lvl="0" marL="337674" indent="-337674" defTabSz="859536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3366"/>
                </a:solidFill>
              </a:rPr>
              <a:t>Working time arrangements</a:t>
            </a:r>
            <a:endParaRPr sz="2200"/>
          </a:p>
          <a:p>
            <a:pPr lvl="0" marL="337674" indent="-337674" defTabSz="859536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3366"/>
                </a:solidFill>
              </a:rPr>
              <a:t>Classifications, strategic workforce planning</a:t>
            </a:r>
            <a:endParaRPr sz="2200"/>
          </a:p>
          <a:p>
            <a:pPr lvl="0" marL="337674" indent="-337674" defTabSz="859536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3366"/>
                </a:solidFill>
              </a:rPr>
              <a:t>Supplementary benefits (social protection)</a:t>
            </a:r>
            <a:endParaRPr sz="2200"/>
          </a:p>
          <a:p>
            <a:pPr lvl="0" marL="337674" indent="-337674" defTabSz="859536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3366"/>
                </a:solidFill>
              </a:rPr>
              <a:t>Working conditions</a:t>
            </a:r>
            <a:endParaRPr sz="2200"/>
          </a:p>
          <a:p>
            <a:pPr lvl="0" marL="337674" indent="-337674" defTabSz="859536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3366"/>
                </a:solidFill>
              </a:rPr>
              <a:t>Employment of youth and elderly workers</a:t>
            </a:r>
            <a:endParaRPr sz="2200"/>
          </a:p>
          <a:p>
            <a:pPr lvl="0" marL="337674" indent="-337674" defTabSz="859536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3366"/>
                </a:solidFill>
              </a:rPr>
              <a:t>Equal opportunities men/women</a:t>
            </a:r>
            <a:endParaRPr sz="2200"/>
          </a:p>
          <a:p>
            <a:pPr lvl="0" marL="337674" indent="-337674" defTabSz="859536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3366"/>
                </a:solidFill>
              </a:rPr>
              <a:t>Bullying and harassment, stress at work </a:t>
            </a:r>
            <a:endParaRPr sz="2200"/>
          </a:p>
          <a:p>
            <a:pPr lvl="0" marL="337674" indent="-337674" defTabSz="859536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003366"/>
                </a:solidFill>
              </a:rPr>
              <a:t>Elective bodies and unions rights</a:t>
            </a:r>
          </a:p>
        </p:txBody>
      </p:sp>
      <p:sp>
        <p:nvSpPr>
          <p:cNvPr id="61" name="Shape 61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10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RESULTS </a:t>
            </a:r>
          </a:p>
        </p:txBody>
      </p:sp>
      <p:sp>
        <p:nvSpPr>
          <p:cNvPr id="64" name="Shape 64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About 35 000 agreements at plan level each year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About 7,5 millions employees covered, nearly half of private sector employees 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84 % of agreements in companies with more than 50 employees</a:t>
            </a:r>
            <a:endParaRPr sz="2800">
              <a:solidFill>
                <a:srgbClr val="003366"/>
              </a:solidFill>
            </a:endParaRPr>
          </a:p>
          <a:p>
            <a:pPr lvl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 </a:t>
            </a:r>
          </a:p>
        </p:txBody>
      </p:sp>
      <p:sp>
        <p:nvSpPr>
          <p:cNvPr id="65" name="Shape 65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11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877822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 National level negotiations (1): issues and actors</a:t>
            </a:r>
          </a:p>
        </p:txBody>
      </p:sp>
      <p:sp>
        <p:nvSpPr>
          <p:cNvPr id="68" name="Shape 68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Deal with a wide range of social issues like social protection, social inclusion, supplementary pensions, lifelong learning, labour market rules, flexibility…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Negotiated by unions and employers’ organizations ("peak" organizations) to which professional and territorial federations are affiliated.</a:t>
            </a:r>
          </a:p>
        </p:txBody>
      </p:sp>
      <p:sp>
        <p:nvSpPr>
          <p:cNvPr id="69" name="Shape 69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12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 defTabSz="877822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National level negotiations (2): </a:t>
            </a:r>
            <a:br>
              <a:rPr b="1" sz="3400">
                <a:solidFill>
                  <a:srgbClr val="006666"/>
                </a:solidFill>
              </a:rPr>
            </a:br>
            <a:r>
              <a:rPr b="1" sz="3400">
                <a:solidFill>
                  <a:srgbClr val="006666"/>
                </a:solidFill>
              </a:rPr>
              <a:t>role of the State</a:t>
            </a:r>
          </a:p>
        </p:txBody>
      </p:sp>
      <p:sp>
        <p:nvSpPr>
          <p:cNvPr id="72" name="Shape 72"/>
          <p:cNvSpPr/>
          <p:nvPr>
            <p:ph type="body" idx="4294967295"/>
          </p:nvPr>
        </p:nvSpPr>
        <p:spPr>
          <a:xfrm>
            <a:off x="827087" y="2349500"/>
            <a:ext cx="7693026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Government is often involved in these negotiations because the issues are part of public policies 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Government fixes the agenda of reforms and is called to finance them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Agreements generally written into law </a:t>
            </a:r>
          </a:p>
        </p:txBody>
      </p:sp>
      <p:sp>
        <p:nvSpPr>
          <p:cNvPr id="73" name="Shape 73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13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title" idx="4294967295"/>
          </p:nvPr>
        </p:nvSpPr>
        <p:spPr>
          <a:xfrm>
            <a:off x="739985" y="820949"/>
            <a:ext cx="7813255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877822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National level negotiations(3): trends</a:t>
            </a:r>
          </a:p>
        </p:txBody>
      </p:sp>
      <p:sp>
        <p:nvSpPr>
          <p:cNvPr id="76" name="Shape 76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This level of negotiations is becoming important so as to alleviate the effects of economic crisis both for workers and firms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Active debate now on competitiveness of French economy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Trend towards multidimensional agreements on labour market rules</a:t>
            </a:r>
            <a:endParaRPr sz="2800">
              <a:solidFill>
                <a:srgbClr val="003366"/>
              </a:solidFill>
            </a:endParaRPr>
          </a:p>
          <a:p>
            <a:pPr lvl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   </a:t>
            </a:r>
          </a:p>
        </p:txBody>
      </p:sp>
      <p:sp>
        <p:nvSpPr>
          <p:cNvPr id="77" name="Shape 77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14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877822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3.1. A major reform of the rules regarding representativeness </a:t>
            </a:r>
          </a:p>
        </p:txBody>
      </p:sp>
      <p:sp>
        <p:nvSpPr>
          <p:cNvPr id="80" name="Shape 80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“Joint position” signed on April 9th, 2008 by the two main confederations of workers: CGT, CFDT and by MEDEF and CGPME 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Act of August 20</a:t>
            </a:r>
            <a:r>
              <a:rPr baseline="30000" sz="2800">
                <a:solidFill>
                  <a:srgbClr val="003366"/>
                </a:solidFill>
              </a:rPr>
              <a:t>th</a:t>
            </a:r>
            <a:r>
              <a:rPr sz="2800">
                <a:solidFill>
                  <a:srgbClr val="003366"/>
                </a:solidFill>
              </a:rPr>
              <a:t>, 2008 on “renovation of social democracy” followed closely the joint position</a:t>
            </a:r>
          </a:p>
        </p:txBody>
      </p:sp>
      <p:sp>
        <p:nvSpPr>
          <p:cNvPr id="81" name="Shape 81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15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New criteria of representativeness</a:t>
            </a:r>
          </a:p>
        </p:txBody>
      </p:sp>
      <p:sp>
        <p:nvSpPr>
          <p:cNvPr id="84" name="Shape 84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7 criteria among which the most important is “the audience obtained by the union list in professional  elections”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10% are necessary at plant and company level, 8% at multi-industry and industry level</a:t>
            </a:r>
            <a:endParaRPr sz="2800">
              <a:solidFill>
                <a:srgbClr val="003366"/>
              </a:solidFill>
            </a:endParaRPr>
          </a:p>
          <a:p>
            <a:pPr lvl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</a:t>
            </a:r>
          </a:p>
        </p:txBody>
      </p:sp>
      <p:sp>
        <p:nvSpPr>
          <p:cNvPr id="85" name="Shape 85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16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type="title" idx="4294967295"/>
          </p:nvPr>
        </p:nvSpPr>
        <p:spPr>
          <a:xfrm>
            <a:off x="811424" y="892386"/>
            <a:ext cx="7813252" cy="1031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New rules of agreements</a:t>
            </a:r>
          </a:p>
        </p:txBody>
      </p:sp>
      <p:sp>
        <p:nvSpPr>
          <p:cNvPr id="88" name="Shape 88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The right to negotiate is given to those who obtain the status of reprentative unions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To be valid, an agreement should be signed by one or more unions gathering at least 30% of the votes at the professional elections and not to encounter the opposition of unions having the majority of votes</a:t>
            </a:r>
          </a:p>
        </p:txBody>
      </p:sp>
      <p:sp>
        <p:nvSpPr>
          <p:cNvPr id="89" name="Shape 89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17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Representative unions in 2013</a:t>
            </a:r>
          </a:p>
        </p:txBody>
      </p:sp>
      <p:sp>
        <p:nvSpPr>
          <p:cNvPr id="92" name="Shape 92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At national level, 5 confederations keep their representation: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spcBef>
                <a:spcPts val="500"/>
              </a:spcBef>
              <a:buFontTx/>
              <a:buChar char="-"/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CGT :  30,6%</a:t>
            </a:r>
            <a:endParaRPr sz="2400"/>
          </a:p>
          <a:p>
            <a:pPr lvl="0" marL="0" indent="0">
              <a:spcBef>
                <a:spcPts val="500"/>
              </a:spcBef>
              <a:buFontTx/>
              <a:buChar char="-"/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CFDT :  29,7%</a:t>
            </a:r>
            <a:endParaRPr sz="2400"/>
          </a:p>
          <a:p>
            <a:pPr lvl="0" marL="0" indent="0">
              <a:spcBef>
                <a:spcPts val="500"/>
              </a:spcBef>
              <a:buFontTx/>
              <a:buChar char="-"/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FO :   18,2%</a:t>
            </a:r>
            <a:endParaRPr sz="2400"/>
          </a:p>
          <a:p>
            <a:pPr lvl="0" marL="0" indent="0">
              <a:spcBef>
                <a:spcPts val="500"/>
              </a:spcBef>
              <a:buFontTx/>
              <a:buChar char="-"/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CFE-CGC : 10,8%</a:t>
            </a:r>
            <a:endParaRPr sz="2400"/>
          </a:p>
          <a:p>
            <a:pPr lvl="0" marL="0" indent="0">
              <a:spcBef>
                <a:spcPts val="500"/>
              </a:spcBef>
              <a:buFontTx/>
              <a:buChar char="-"/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CFTC :  10,3%</a:t>
            </a:r>
            <a:endParaRPr sz="2400"/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</a:t>
            </a:r>
          </a:p>
        </p:txBody>
      </p:sp>
      <p:sp>
        <p:nvSpPr>
          <p:cNvPr id="93" name="Shape 93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18</a:t>
            </a:r>
          </a:p>
        </p:txBody>
      </p:sp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3.2. Welfare institutions in debate</a:t>
            </a:r>
          </a:p>
        </p:txBody>
      </p:sp>
      <p:sp>
        <p:nvSpPr>
          <p:cNvPr id="96" name="Shape 96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Unemployment insurance, supplementary pensions funds, health and family allowances are managed by social partners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but with strict control of the State 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Welfare system is hit by economic crisis but serious difficulties to reform it </a:t>
            </a:r>
          </a:p>
        </p:txBody>
      </p:sp>
      <p:sp>
        <p:nvSpPr>
          <p:cNvPr id="97" name="Shape 97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19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Content</a:t>
            </a:r>
          </a:p>
        </p:txBody>
      </p:sp>
      <p:sp>
        <p:nvSpPr>
          <p:cNvPr id="28" name="Shape 28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1. The industrial relations actors: trade unions, employers’ associations, the State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buFontTx/>
              <a:buAutoNum type="arabicPeriod" startAt="1"/>
              <a:defRPr sz="1800">
                <a:solidFill>
                  <a:srgbClr val="000000"/>
                </a:solidFill>
              </a:defRPr>
            </a:pPr>
            <a:endParaRPr sz="2800">
              <a:solidFill>
                <a:srgbClr val="003366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2. Collective bargaining process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endParaRPr sz="2800">
              <a:solidFill>
                <a:srgbClr val="003366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3. Current and future issues</a:t>
            </a:r>
          </a:p>
        </p:txBody>
      </p:sp>
      <p:sp>
        <p:nvSpPr>
          <p:cNvPr id="29" name="Shape 29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2</a:t>
            </a:r>
          </a:p>
        </p:txBody>
      </p:sp>
    </p:spTree>
  </p:cSld>
  <p:clrMapOvr>
    <a:masterClrMapping/>
  </p:clrMapOvr>
  <p:transition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877822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3.3. New responsibility for social partners in labour legislation (1)</a:t>
            </a:r>
          </a:p>
        </p:txBody>
      </p:sp>
      <p:sp>
        <p:nvSpPr>
          <p:cNvPr id="100" name="Shape 100"/>
          <p:cNvSpPr/>
          <p:nvPr>
            <p:ph type="body" idx="4294967295"/>
          </p:nvPr>
        </p:nvSpPr>
        <p:spPr>
          <a:xfrm>
            <a:off x="755650" y="23495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800" u="sng">
                <a:solidFill>
                  <a:srgbClr val="003366"/>
                </a:solidFill>
              </a:rPr>
              <a:t>31 January 2007 Act</a:t>
            </a:r>
            <a:endParaRPr b="1" u="sng"/>
          </a:p>
          <a:p>
            <a:pPr lvl="0" marL="0" indent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Requires that the Government opens consultation with representative social partners prior to any legal reform related to work, employment and lifelong learning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Social partners themselves may negotiate on the subject of the contemplated reform</a:t>
            </a:r>
          </a:p>
        </p:txBody>
      </p:sp>
      <p:sp>
        <p:nvSpPr>
          <p:cNvPr id="101" name="Shape 101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20</a:t>
            </a:r>
          </a:p>
        </p:txBody>
      </p:sp>
    </p:spTree>
  </p:cSld>
  <p:clrMapOvr>
    <a:masterClrMapping/>
  </p:clrMapOvr>
  <p:transition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“Grand social conferences” (2)</a:t>
            </a:r>
          </a:p>
        </p:txBody>
      </p:sp>
      <p:sp>
        <p:nvSpPr>
          <p:cNvPr id="104" name="Shape 104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New method of socialist government. These conferences aim at obtaining full participation of social partners for decision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First conference occurred in July 2012, second in July 2013, third in July 2014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Establish a road map of reforms and negotiations for the next 12 months </a:t>
            </a:r>
          </a:p>
        </p:txBody>
      </p:sp>
      <p:sp>
        <p:nvSpPr>
          <p:cNvPr id="105" name="Shape 105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21</a:t>
            </a:r>
          </a:p>
        </p:txBody>
      </p:sp>
    </p:spTree>
  </p:cSld>
  <p:clrMapOvr>
    <a:masterClrMapping/>
  </p:clrMapOvr>
  <p:transition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877822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3.4. Flexibility and employment security</a:t>
            </a:r>
          </a:p>
        </p:txBody>
      </p:sp>
      <p:sp>
        <p:nvSpPr>
          <p:cNvPr id="108" name="Shape 108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i="1" sz="2800">
                <a:solidFill>
                  <a:srgbClr val="003366"/>
                </a:solidFill>
              </a:rPr>
              <a:t>Two multidimensional agreements (interprofessional level)</a:t>
            </a:r>
            <a:endParaRPr i="1"/>
          </a:p>
          <a:p>
            <a:pPr lvl="0" marL="0" indent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January 11, 2008 on “modernisation of labour market” (Act of June 25th , 2008)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January 13, 2013 on “employment security” (Act of June 14th, 2013)</a:t>
            </a:r>
          </a:p>
        </p:txBody>
      </p:sp>
      <p:sp>
        <p:nvSpPr>
          <p:cNvPr id="109" name="Shape 109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22</a:t>
            </a:r>
          </a:p>
        </p:txBody>
      </p:sp>
    </p:spTree>
  </p:cSld>
  <p:clrMapOvr>
    <a:masterClrMapping/>
  </p:clrMapOvr>
  <p:transition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3.5. Territorial social dialogue</a:t>
            </a:r>
          </a:p>
        </p:txBody>
      </p:sp>
      <p:sp>
        <p:nvSpPr>
          <p:cNvPr id="112" name="Shape 112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Social dialogue on economic and social dynamics on the territory level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Issues on economic development, social inclusion, environment, innovation…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Involves multiple actors: enterprises, unions, NGOs, associations, local autorities…</a:t>
            </a:r>
          </a:p>
        </p:txBody>
      </p:sp>
      <p:sp>
        <p:nvSpPr>
          <p:cNvPr id="113" name="Shape 113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23</a:t>
            </a:r>
          </a:p>
        </p:txBody>
      </p:sp>
    </p:spTree>
  </p:cSld>
  <p:clrMapOvr>
    <a:masterClrMapping/>
  </p:clrMapOvr>
  <p:transition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Major changes in IR system?</a:t>
            </a:r>
          </a:p>
        </p:txBody>
      </p:sp>
      <p:sp>
        <p:nvSpPr>
          <p:cNvPr id="116" name="Shape 116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391885" indent="-391885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Reforms of union representation and labour markets may lead to major changes at company level: in anchoring collective action in workplaces, they reinforce legitimacy of unions and collective bargaining</a:t>
            </a:r>
            <a:endParaRPr sz="2400"/>
          </a:p>
          <a:p>
            <a:pPr lvl="0" marL="391885" indent="-391885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Are they sufficient to strengthen union power in the present crisis and to reverse the current trend of the labour market (unemployment rate, increasing precarious employment…)? Probably not…</a:t>
            </a:r>
          </a:p>
        </p:txBody>
      </p:sp>
      <p:sp>
        <p:nvSpPr>
          <p:cNvPr id="117" name="Shape 117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24</a:t>
            </a:r>
          </a:p>
        </p:txBody>
      </p:sp>
    </p:spTree>
  </p:cSld>
  <p:clrMapOvr>
    <a:masterClrMapping/>
  </p:clrMapOvr>
  <p:transition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Reforms of collective bargaining</a:t>
            </a:r>
          </a:p>
        </p:txBody>
      </p:sp>
      <p:sp>
        <p:nvSpPr>
          <p:cNvPr id="120" name="Shape 120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Further reforms envisaged to reduce the role of legislation and strengthen collective bargaining in order to stimulate economic growth and employment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One official report published in September 2015 on “Collective bargaining, labor and employment”. It raises an important debate in France</a:t>
            </a:r>
          </a:p>
        </p:txBody>
      </p:sp>
      <p:sp>
        <p:nvSpPr>
          <p:cNvPr id="121" name="Shape 121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25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>
              <a:defRPr sz="32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006666"/>
                </a:solidFill>
              </a:rPr>
              <a:t>1.1. Trade Unions</a:t>
            </a:r>
          </a:p>
        </p:txBody>
      </p:sp>
      <p:sp>
        <p:nvSpPr>
          <p:cNvPr id="32" name="Shape 32"/>
          <p:cNvSpPr/>
          <p:nvPr>
            <p:ph type="body" idx="4294967295"/>
          </p:nvPr>
        </p:nvSpPr>
        <p:spPr>
          <a:xfrm>
            <a:off x="838200" y="2362200"/>
            <a:ext cx="7693025" cy="4090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 algn="just"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Low union density: about 8 % (14 % in public sector, 5 % in private sector)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 algn="just"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Five national confederations: CGT, CFDT, FO, CFTC, CFE-CGC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 algn="just"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They are recognized as representative organizations by public authorities since 1966 (giving them some exclusive rights).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 algn="just"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Reform of 2008</a:t>
            </a:r>
          </a:p>
        </p:txBody>
      </p:sp>
      <p:sp>
        <p:nvSpPr>
          <p:cNvPr id="33" name="Shape 33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3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1.2. Employers’ associations</a:t>
            </a:r>
          </a:p>
        </p:txBody>
      </p:sp>
      <p:sp>
        <p:nvSpPr>
          <p:cNvPr id="36" name="Shape 36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MEDEF is the predominant organization (all sizes, all sectors) 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CGPME  represents medium and small firms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UAP represents craft industries and small enterprises under 10 employees</a:t>
            </a:r>
          </a:p>
        </p:txBody>
      </p:sp>
      <p:sp>
        <p:nvSpPr>
          <p:cNvPr id="37" name="Shape 37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4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>
              <a:defRPr sz="32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006666"/>
                </a:solidFill>
              </a:rPr>
              <a:t>1.3. The State : ambiguous position</a:t>
            </a:r>
          </a:p>
        </p:txBody>
      </p:sp>
      <p:sp>
        <p:nvSpPr>
          <p:cNvPr id="40" name="Shape 40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Traditionally, State interventions are frequent and prominent in employment relations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Since 1981, a tendency by legislation to enhance the social partners’ autonomy and give to collective bargaining a major role</a:t>
            </a:r>
          </a:p>
        </p:txBody>
      </p:sp>
      <p:sp>
        <p:nvSpPr>
          <p:cNvPr id="41" name="Shape 41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5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2. Collective bargaining process</a:t>
            </a:r>
          </a:p>
        </p:txBody>
      </p:sp>
      <p:sp>
        <p:nvSpPr>
          <p:cNvPr id="44" name="Shape 44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i="1" sz="2800">
                <a:solidFill>
                  <a:srgbClr val="003366"/>
                </a:solidFill>
              </a:rPr>
              <a:t>Three main features</a:t>
            </a:r>
            <a:endParaRPr b="1" i="1"/>
          </a:p>
          <a:p>
            <a:pPr lvl="0" marL="0" indent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High degree of juridification and involvment of the state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Three levels of collective bargaining: industry-level, company-level, interprofessional level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Two channels of representation in plants and companies</a:t>
            </a:r>
          </a:p>
        </p:txBody>
      </p:sp>
      <p:sp>
        <p:nvSpPr>
          <p:cNvPr id="45" name="Shape 45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6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2.1. Industry (sectoral) level (1)</a:t>
            </a:r>
          </a:p>
        </p:txBody>
      </p:sp>
      <p:sp>
        <p:nvSpPr>
          <p:cNvPr id="48" name="Shape 48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Central position since one century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Negotiations of "branch collective agreements" by sectoral organizations (for Unions and Employers)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Establish the basic labour relations rules for a given industrial or service sector (broad metal industry, retails, chemical industry…)</a:t>
            </a:r>
            <a:endParaRPr sz="2800">
              <a:solidFill>
                <a:srgbClr val="003366"/>
              </a:solidFill>
            </a:endParaRPr>
          </a:p>
          <a:p>
            <a:pPr lvl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</a:t>
            </a:r>
          </a:p>
        </p:txBody>
      </p:sp>
      <p:sp>
        <p:nvSpPr>
          <p:cNvPr id="49" name="Shape 49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7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Industry level CA (2)</a:t>
            </a:r>
          </a:p>
        </p:txBody>
      </p:sp>
      <p:sp>
        <p:nvSpPr>
          <p:cNvPr id="52" name="Shape 52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Provisions on hiring, skills, minimum wages, job classifications, dismissals (and lay off), training, equal opportunities, discrimination…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Coverage rate: 98 % of all workers by mechanism of extension ( Ministry of Labour) 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Today, their regulatory role weakening due to the decentralisation of CB to company level and the excessive number of CA (about 600)</a:t>
            </a:r>
          </a:p>
        </p:txBody>
      </p:sp>
      <p:sp>
        <p:nvSpPr>
          <p:cNvPr id="53" name="Shape 53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8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type="title" idx="4294967295"/>
          </p:nvPr>
        </p:nvSpPr>
        <p:spPr>
          <a:xfrm>
            <a:off x="817774" y="817774"/>
            <a:ext cx="7813252" cy="1031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877822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2.2. Decentralisation of collective bargaining to company-level (1)</a:t>
            </a:r>
          </a:p>
        </p:txBody>
      </p:sp>
      <p:sp>
        <p:nvSpPr>
          <p:cNvPr id="56" name="Shape 56"/>
          <p:cNvSpPr/>
          <p:nvPr>
            <p:ph type="body" idx="4294967295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Increasing role and autonomy from higher levels of regulation 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Law of 1982 makes compulsory bargaining on wages and working time organization at plant-level 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Compulsory bargaining on new issues</a:t>
            </a:r>
            <a:endParaRPr sz="2800">
              <a:solidFill>
                <a:srgbClr val="003366"/>
              </a:solidFill>
            </a:endParaRPr>
          </a:p>
          <a:p>
            <a:pPr lvl="0" marL="533400" indent="-53340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A law of 2004 allows company-agreements to be exempted from sectoral agreements</a:t>
            </a:r>
          </a:p>
        </p:txBody>
      </p:sp>
      <p:sp>
        <p:nvSpPr>
          <p:cNvPr id="57" name="Shape 57"/>
          <p:cNvSpPr/>
          <p:nvPr/>
        </p:nvSpPr>
        <p:spPr>
          <a:xfrm>
            <a:off x="84136" y="6348102"/>
            <a:ext cx="587378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9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3366"/>
      </a:dk1>
      <a:lt1>
        <a:srgbClr val="FFFFFF"/>
      </a:lt1>
      <a:dk2>
        <a:srgbClr val="A7A7A7"/>
      </a:dk2>
      <a:lt2>
        <a:srgbClr val="535353"/>
      </a:lt2>
      <a:accent1>
        <a:srgbClr val="33CCCC"/>
      </a:accent1>
      <a:accent2>
        <a:srgbClr val="99CC99"/>
      </a:accent2>
      <a:accent3>
        <a:srgbClr val="8F8F8F"/>
      </a:accent3>
      <a:accent4>
        <a:srgbClr val="002C57"/>
      </a:accent4>
      <a:accent5>
        <a:srgbClr val="ADE0E0"/>
      </a:accent5>
      <a:accent6>
        <a:srgbClr val="8BB9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33CCCC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33CCCC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3CCCC"/>
      </a:accent1>
      <a:accent2>
        <a:srgbClr val="99CC99"/>
      </a:accent2>
      <a:accent3>
        <a:srgbClr val="8F8F8F"/>
      </a:accent3>
      <a:accent4>
        <a:srgbClr val="002C57"/>
      </a:accent4>
      <a:accent5>
        <a:srgbClr val="ADE0E0"/>
      </a:accent5>
      <a:accent6>
        <a:srgbClr val="8BB9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33CCCC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33CCCC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