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media/image1.jpeg" ContentType="image/jpeg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9144000" cy="6858000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8" name="Shape 8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Num" sz="quarter" idx="2"/>
          </p:nvPr>
        </p:nvSpPr>
        <p:spPr>
          <a:xfrm>
            <a:off x="6553200" y="6500545"/>
            <a:ext cx="838200" cy="197385"/>
          </a:xfrm>
          <a:prstGeom prst="rect">
            <a:avLst/>
          </a:prstGeom>
        </p:spPr>
        <p:txBody>
          <a:bodyPr lIns="0" tIns="0" rIns="0" bIns="0" anchor="ctr"/>
          <a:lstStyle>
            <a:lvl1pPr algn="r"/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74" name="Shape 7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77" name="Shape 7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82" name="Shape 8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85" name="Shape 8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sldNum" sz="quarter" idx="2"/>
          </p:nvPr>
        </p:nvSpPr>
        <p:spPr>
          <a:xfrm>
            <a:off x="6553200" y="6384658"/>
            <a:ext cx="1755775" cy="197384"/>
          </a:xfrm>
          <a:prstGeom prst="rect">
            <a:avLst/>
          </a:prstGeom>
        </p:spPr>
        <p:txBody>
          <a:bodyPr lIns="0" tIns="0" rIns="0" bIns="0" anchor="ctr"/>
          <a:lstStyle>
            <a:lvl1pPr algn="r"/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7019925" y="6548437"/>
            <a:ext cx="0" cy="309564"/>
          </a:xfrm>
          <a:prstGeom prst="line">
            <a:avLst/>
          </a:prstGeom>
          <a:ln w="12700">
            <a:solidFill>
              <a:srgbClr val="EEECE1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6" name="Shape 26"/>
          <p:cNvSpPr/>
          <p:nvPr/>
        </p:nvSpPr>
        <p:spPr>
          <a:xfrm>
            <a:off x="5580062" y="0"/>
            <a:ext cx="3563938" cy="18494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" name="Shape 27"/>
          <p:cNvSpPr/>
          <p:nvPr/>
        </p:nvSpPr>
        <p:spPr>
          <a:xfrm>
            <a:off x="6605587" y="0"/>
            <a:ext cx="2538413" cy="579438"/>
          </a:xfrm>
          <a:prstGeom prst="rect">
            <a:avLst/>
          </a:prstGeom>
          <a:solidFill>
            <a:srgbClr val="397B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28" name="Shape 28"/>
          <p:cNvSpPr/>
          <p:nvPr/>
        </p:nvSpPr>
        <p:spPr>
          <a:xfrm>
            <a:off x="6606857" y="0"/>
            <a:ext cx="1" cy="2133601"/>
          </a:xfrm>
          <a:prstGeom prst="line">
            <a:avLst/>
          </a:prstGeom>
          <a:ln w="12700">
            <a:solidFill>
              <a:srgbClr val="BFBFB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5653722" y="580072"/>
            <a:ext cx="3490913" cy="1"/>
          </a:xfrm>
          <a:prstGeom prst="line">
            <a:avLst/>
          </a:prstGeom>
          <a:ln w="12700">
            <a:solidFill>
              <a:srgbClr val="BFBFB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pic>
        <p:nvPicPr>
          <p:cNvPr id="30" name="WSI-Logo_RGB.png" descr="Z:\Arbeitsmittel\Logos in der HBS\Hans-Böckler-Stiftung\Logos für die In-Haus-Verwendung\WSI\WSI-Logo_RGB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96075" y="647700"/>
            <a:ext cx="2317750" cy="1524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" name="Group 33"/>
          <p:cNvGrpSpPr/>
          <p:nvPr/>
        </p:nvGrpSpPr>
        <p:grpSpPr>
          <a:xfrm>
            <a:off x="0" y="6370637"/>
            <a:ext cx="7740650" cy="487363"/>
            <a:chOff x="0" y="0"/>
            <a:chExt cx="7740650" cy="487362"/>
          </a:xfrm>
        </p:grpSpPr>
        <p:sp>
          <p:nvSpPr>
            <p:cNvPr id="31" name="Shape 31"/>
            <p:cNvSpPr/>
            <p:nvPr/>
          </p:nvSpPr>
          <p:spPr>
            <a:xfrm>
              <a:off x="0" y="0"/>
              <a:ext cx="7740650" cy="487363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r">
                <a:defRPr b="1">
                  <a:solidFill>
                    <a:srgbClr val="BFBFBF"/>
                  </a:solidFill>
                </a:defRPr>
              </a:pPr>
            </a:p>
          </p:txBody>
        </p:sp>
        <p:sp>
          <p:nvSpPr>
            <p:cNvPr id="32" name="Shape 32"/>
            <p:cNvSpPr/>
            <p:nvPr/>
          </p:nvSpPr>
          <p:spPr>
            <a:xfrm>
              <a:off x="0" y="0"/>
              <a:ext cx="7740650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r">
                <a:defRPr b="1" sz="2400">
                  <a:solidFill>
                    <a:srgbClr val="BFBFBF"/>
                  </a:solidFill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BFBFBF"/>
                  </a:solidFill>
                </a:rPr>
                <a:t>www.wsi.de</a:t>
              </a:r>
            </a:p>
          </p:txBody>
        </p:sp>
      </p:grpSp>
      <p:sp>
        <p:nvSpPr>
          <p:cNvPr id="34" name="Shape 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431800" cy="6858000"/>
          </a:xfrm>
          <a:prstGeom prst="rect">
            <a:avLst/>
          </a:prstGeom>
          <a:solidFill>
            <a:srgbClr val="7F7F7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42" name="Shape 42"/>
          <p:cNvSpPr/>
          <p:nvPr/>
        </p:nvSpPr>
        <p:spPr>
          <a:xfrm>
            <a:off x="7812087" y="-1"/>
            <a:ext cx="1331913" cy="619127"/>
          </a:xfrm>
          <a:prstGeom prst="rect">
            <a:avLst/>
          </a:prstGeom>
          <a:solidFill>
            <a:srgbClr val="397B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43" name="Shape 43"/>
          <p:cNvSpPr/>
          <p:nvPr/>
        </p:nvSpPr>
        <p:spPr>
          <a:xfrm>
            <a:off x="7812087" y="0"/>
            <a:ext cx="1" cy="1100138"/>
          </a:xfrm>
          <a:prstGeom prst="line">
            <a:avLst/>
          </a:prstGeom>
          <a:ln w="12700">
            <a:solidFill>
              <a:srgbClr val="EEECE1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4" name="Shape 44"/>
          <p:cNvSpPr/>
          <p:nvPr/>
        </p:nvSpPr>
        <p:spPr>
          <a:xfrm flipV="1">
            <a:off x="7667625" y="617537"/>
            <a:ext cx="1476376" cy="3176"/>
          </a:xfrm>
          <a:prstGeom prst="line">
            <a:avLst/>
          </a:prstGeom>
          <a:ln w="12700">
            <a:solidFill>
              <a:srgbClr val="EEECE1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pic>
        <p:nvPicPr>
          <p:cNvPr id="45" name="HBS-Logo-farbig-mitClaim.png" descr="HBS-Logo-farbig-mitClaim"/>
          <p:cNvPicPr/>
          <p:nvPr/>
        </p:nvPicPr>
        <p:blipFill>
          <a:blip r:embed="rId2">
            <a:extLst/>
          </a:blip>
          <a:srcRect l="0" t="0" r="0" b="25387"/>
          <a:stretch>
            <a:fillRect/>
          </a:stretch>
        </p:blipFill>
        <p:spPr>
          <a:xfrm>
            <a:off x="7947025" y="742949"/>
            <a:ext cx="1079500" cy="382589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Shape 4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47" name="Shape 4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48" name="Shape 4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0" y="0"/>
            <a:ext cx="431800" cy="6858000"/>
          </a:xfrm>
          <a:prstGeom prst="rect">
            <a:avLst/>
          </a:prstGeom>
          <a:solidFill>
            <a:srgbClr val="397B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1" name="Shape 51"/>
          <p:cNvSpPr/>
          <p:nvPr/>
        </p:nvSpPr>
        <p:spPr>
          <a:xfrm>
            <a:off x="7812087" y="-1"/>
            <a:ext cx="1331913" cy="619127"/>
          </a:xfrm>
          <a:prstGeom prst="rect">
            <a:avLst/>
          </a:prstGeom>
          <a:solidFill>
            <a:srgbClr val="397B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2" name="Shape 52"/>
          <p:cNvSpPr/>
          <p:nvPr/>
        </p:nvSpPr>
        <p:spPr>
          <a:xfrm>
            <a:off x="7812087" y="0"/>
            <a:ext cx="1" cy="1100138"/>
          </a:xfrm>
          <a:prstGeom prst="line">
            <a:avLst/>
          </a:prstGeom>
          <a:ln w="12700">
            <a:solidFill>
              <a:srgbClr val="EEECE1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3" name="Shape 53"/>
          <p:cNvSpPr/>
          <p:nvPr/>
        </p:nvSpPr>
        <p:spPr>
          <a:xfrm flipV="1">
            <a:off x="7667625" y="617537"/>
            <a:ext cx="1476376" cy="3176"/>
          </a:xfrm>
          <a:prstGeom prst="line">
            <a:avLst/>
          </a:prstGeom>
          <a:ln w="12700">
            <a:solidFill>
              <a:srgbClr val="EEECE1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pic>
        <p:nvPicPr>
          <p:cNvPr id="54" name="HBS-Logo-farbig-mitClaim.tif" descr="HBS-Logo-farbig-mitClaim"/>
          <p:cNvPicPr/>
          <p:nvPr/>
        </p:nvPicPr>
        <p:blipFill>
          <a:blip r:embed="rId2">
            <a:extLst/>
          </a:blip>
          <a:srcRect l="0" t="0" r="0" b="25387"/>
          <a:stretch>
            <a:fillRect/>
          </a:stretch>
        </p:blipFill>
        <p:spPr>
          <a:xfrm>
            <a:off x="7947025" y="742949"/>
            <a:ext cx="1079500" cy="382589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hape 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57" name="Shape 5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0" y="0"/>
            <a:ext cx="431800" cy="6858000"/>
          </a:xfrm>
          <a:prstGeom prst="rect">
            <a:avLst/>
          </a:prstGeom>
          <a:solidFill>
            <a:srgbClr val="8DB3E2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60" name="Shape 60"/>
          <p:cNvSpPr/>
          <p:nvPr/>
        </p:nvSpPr>
        <p:spPr>
          <a:xfrm>
            <a:off x="7812087" y="-1"/>
            <a:ext cx="1331913" cy="619127"/>
          </a:xfrm>
          <a:prstGeom prst="rect">
            <a:avLst/>
          </a:prstGeom>
          <a:solidFill>
            <a:srgbClr val="397BB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61" name="Shape 61"/>
          <p:cNvSpPr/>
          <p:nvPr/>
        </p:nvSpPr>
        <p:spPr>
          <a:xfrm>
            <a:off x="7812087" y="0"/>
            <a:ext cx="1" cy="1100138"/>
          </a:xfrm>
          <a:prstGeom prst="line">
            <a:avLst/>
          </a:prstGeom>
          <a:ln w="12700">
            <a:solidFill>
              <a:srgbClr val="EEECE1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2" name="Shape 62"/>
          <p:cNvSpPr/>
          <p:nvPr/>
        </p:nvSpPr>
        <p:spPr>
          <a:xfrm flipV="1">
            <a:off x="7667625" y="617537"/>
            <a:ext cx="1476376" cy="3176"/>
          </a:xfrm>
          <a:prstGeom prst="line">
            <a:avLst/>
          </a:prstGeom>
          <a:ln w="12700">
            <a:solidFill>
              <a:srgbClr val="EEECE1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pic>
        <p:nvPicPr>
          <p:cNvPr id="63" name="HBS-Logo-farbig-mitClaim.tif" descr="HBS-Logo-farbig-mitClaim"/>
          <p:cNvPicPr/>
          <p:nvPr/>
        </p:nvPicPr>
        <p:blipFill>
          <a:blip r:embed="rId2">
            <a:extLst/>
          </a:blip>
          <a:srcRect l="0" t="0" r="0" b="25387"/>
          <a:stretch>
            <a:fillRect/>
          </a:stretch>
        </p:blipFill>
        <p:spPr>
          <a:xfrm>
            <a:off x="7947025" y="742949"/>
            <a:ext cx="1079500" cy="382589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hape 6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65" name="Shape 6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66" name="Shape 6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69" name="Shape 6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431799" y="6524625"/>
            <a:ext cx="1" cy="333376"/>
          </a:xfrm>
          <a:prstGeom prst="line">
            <a:avLst/>
          </a:prstGeom>
          <a:ln w="12700">
            <a:solidFill>
              <a:srgbClr val="EEECE1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7837487" y="6524625"/>
            <a:ext cx="1" cy="333376"/>
          </a:xfrm>
          <a:prstGeom prst="line">
            <a:avLst/>
          </a:prstGeom>
          <a:ln w="12700">
            <a:solidFill>
              <a:srgbClr val="EEECE1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8" name="Group 8"/>
          <p:cNvGrpSpPr/>
          <p:nvPr/>
        </p:nvGrpSpPr>
        <p:grpSpPr>
          <a:xfrm>
            <a:off x="7524750" y="0"/>
            <a:ext cx="1619251" cy="1001713"/>
            <a:chOff x="0" y="0"/>
            <a:chExt cx="1619250" cy="1001712"/>
          </a:xfrm>
        </p:grpSpPr>
        <p:pic>
          <p:nvPicPr>
            <p:cNvPr id="4" name="WSI-Logo_RGB.png" descr="Z:\Arbeitsmittel\Logos in der HBS\Hans-Böckler-Stiftung\Logos für die In-Haus-Verwendung\WSI\WSI-Logo_RGB.png"/>
            <p:cNvPicPr/>
            <p:nvPr/>
          </p:nvPicPr>
          <p:blipFill>
            <a:blip r:embed="rId2">
              <a:extLst/>
            </a:blip>
            <a:srcRect l="0" t="0" r="0" b="50000"/>
            <a:stretch>
              <a:fillRect/>
            </a:stretch>
          </p:blipFill>
          <p:spPr>
            <a:xfrm>
              <a:off x="337943" y="590192"/>
              <a:ext cx="1250945" cy="41152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" name="Shape 5"/>
            <p:cNvSpPr/>
            <p:nvPr/>
          </p:nvSpPr>
          <p:spPr>
            <a:xfrm>
              <a:off x="287338" y="0"/>
              <a:ext cx="1331912" cy="579438"/>
            </a:xfrm>
            <a:prstGeom prst="rect">
              <a:avLst/>
            </a:prstGeom>
            <a:solidFill>
              <a:srgbClr val="397BB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" name="Shape 6"/>
            <p:cNvSpPr/>
            <p:nvPr/>
          </p:nvSpPr>
          <p:spPr>
            <a:xfrm flipH="1">
              <a:off x="292099" y="0"/>
              <a:ext cx="1" cy="968375"/>
            </a:xfrm>
            <a:prstGeom prst="line">
              <a:avLst/>
            </a:prstGeom>
            <a:noFill/>
            <a:ln w="12700" cap="flat">
              <a:solidFill>
                <a:srgbClr val="BFBFB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" name="Shape 7"/>
            <p:cNvSpPr/>
            <p:nvPr/>
          </p:nvSpPr>
          <p:spPr>
            <a:xfrm flipV="1">
              <a:off x="0" y="577849"/>
              <a:ext cx="1619251" cy="1589"/>
            </a:xfrm>
            <a:prstGeom prst="line">
              <a:avLst/>
            </a:prstGeom>
            <a:noFill/>
            <a:ln w="12700" cap="flat">
              <a:solidFill>
                <a:srgbClr val="BFBFB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pic>
        <p:nvPicPr>
          <p:cNvPr id="9" name="HBS-Logo-farbig-mitClaim.png" descr="HBS-Logo-farbig-mitClaim"/>
          <p:cNvPicPr/>
          <p:nvPr/>
        </p:nvPicPr>
        <p:blipFill>
          <a:blip r:embed="rId3">
            <a:extLst/>
          </a:blip>
          <a:srcRect l="0" t="0" r="0" b="25387"/>
          <a:stretch>
            <a:fillRect/>
          </a:stretch>
        </p:blipFill>
        <p:spPr>
          <a:xfrm>
            <a:off x="7956550" y="6397624"/>
            <a:ext cx="1066800" cy="377827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hape 10"/>
          <p:cNvSpPr/>
          <p:nvPr/>
        </p:nvSpPr>
        <p:spPr>
          <a:xfrm flipH="1">
            <a:off x="7812087" y="6381750"/>
            <a:ext cx="4763" cy="476251"/>
          </a:xfrm>
          <a:prstGeom prst="line">
            <a:avLst/>
          </a:prstGeom>
          <a:ln w="12700">
            <a:solidFill>
              <a:srgbClr val="BFBFB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1" name="Shape 11"/>
          <p:cNvSpPr/>
          <p:nvPr/>
        </p:nvSpPr>
        <p:spPr>
          <a:xfrm flipH="1">
            <a:off x="6443662" y="6381750"/>
            <a:ext cx="4763" cy="476251"/>
          </a:xfrm>
          <a:prstGeom prst="line">
            <a:avLst/>
          </a:prstGeom>
          <a:ln w="12700">
            <a:solidFill>
              <a:srgbClr val="BFBFB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2" name="Shape 12"/>
          <p:cNvSpPr/>
          <p:nvPr/>
        </p:nvSpPr>
        <p:spPr>
          <a:xfrm flipH="1">
            <a:off x="755649" y="6381750"/>
            <a:ext cx="4764" cy="476251"/>
          </a:xfrm>
          <a:prstGeom prst="line">
            <a:avLst/>
          </a:prstGeom>
          <a:ln w="12700">
            <a:solidFill>
              <a:srgbClr val="BFBFB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3" name="Shape 13"/>
          <p:cNvSpPr/>
          <p:nvPr>
            <p:ph type="title"/>
          </p:nvPr>
        </p:nvSpPr>
        <p:spPr>
          <a:xfrm>
            <a:off x="431800" y="188912"/>
            <a:ext cx="7380288" cy="1530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>
              <a:tabLst>
                <a:tab pos="7162800" algn="r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97BBD"/>
                </a:solidFill>
              </a:rPr>
              <a:t>Titelmasterformat durch Klicken bearbeiten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431800" y="1719262"/>
            <a:ext cx="8280400" cy="5138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tabLst>
                <a:tab pos="355600" algn="l"/>
                <a:tab pos="8064500" algn="r"/>
              </a:tabLst>
            </a:lvl1pPr>
            <a:lvl2pPr>
              <a:tabLst>
                <a:tab pos="355600" algn="l"/>
                <a:tab pos="8064500" algn="r"/>
              </a:tabLst>
            </a:lvl2pPr>
            <a:lvl3pPr>
              <a:tabLst>
                <a:tab pos="355600" algn="l"/>
                <a:tab pos="8064500" algn="r"/>
              </a:tabLst>
            </a:lvl3pPr>
            <a:lvl4pPr>
              <a:tabLst>
                <a:tab pos="355600" algn="l"/>
                <a:tab pos="8064500" algn="r"/>
              </a:tabLst>
            </a:lvl4pPr>
            <a:lvl5pPr>
              <a:tabLst>
                <a:tab pos="355600" algn="l"/>
                <a:tab pos="8064500" algn="r"/>
              </a:tabLst>
            </a:lvl5pPr>
          </a:lstStyle>
          <a:p>
            <a:pPr lvl="0">
              <a:defRPr sz="1800"/>
            </a:pPr>
            <a:r>
              <a:rPr sz="2200"/>
              <a:t>Textmasterformat bearbeiten</a:t>
            </a:r>
            <a:endParaRPr sz="2200"/>
          </a:p>
          <a:p>
            <a:pPr lvl="1">
              <a:defRPr sz="1800"/>
            </a:pPr>
            <a:r>
              <a:rPr sz="2200"/>
              <a:t>Zweite Ebene</a:t>
            </a:r>
            <a:endParaRPr sz="2200"/>
          </a:p>
          <a:p>
            <a:pPr lvl="2">
              <a:defRPr sz="1800"/>
            </a:pPr>
            <a:r>
              <a:rPr sz="2200"/>
              <a:t>Dritte Ebene</a:t>
            </a:r>
            <a:endParaRPr sz="2200"/>
          </a:p>
          <a:p>
            <a:pPr lvl="3">
              <a:defRPr sz="1800"/>
            </a:pPr>
            <a:r>
              <a:rPr sz="2200"/>
              <a:t>Vierte Ebene</a:t>
            </a:r>
            <a:endParaRPr sz="2200"/>
          </a:p>
          <a:p>
            <a:pPr lvl="4">
              <a:defRPr sz="1800"/>
            </a:pPr>
            <a:r>
              <a:rPr sz="2200"/>
              <a:t>Fünfte Ebene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xfrm>
            <a:off x="0" y="6489700"/>
            <a:ext cx="75565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1400"/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</p:sldLayoutIdLst>
  <p:transition spd="med" advClick="1"/>
  <p:txStyles>
    <p:titleStyle>
      <a:lvl1pPr>
        <a:tabLst>
          <a:tab pos="7162800" algn="r"/>
        </a:tabLst>
        <a:defRPr b="1" sz="2800">
          <a:solidFill>
            <a:srgbClr val="397BBD"/>
          </a:solidFill>
          <a:latin typeface="Arial"/>
          <a:ea typeface="Arial"/>
          <a:cs typeface="Arial"/>
          <a:sym typeface="Arial"/>
        </a:defRPr>
      </a:lvl1pPr>
      <a:lvl2pPr>
        <a:tabLst>
          <a:tab pos="7162800" algn="r"/>
        </a:tabLst>
        <a:defRPr b="1" sz="2800">
          <a:solidFill>
            <a:srgbClr val="397BBD"/>
          </a:solidFill>
          <a:latin typeface="Arial"/>
          <a:ea typeface="Arial"/>
          <a:cs typeface="Arial"/>
          <a:sym typeface="Arial"/>
        </a:defRPr>
      </a:lvl2pPr>
      <a:lvl3pPr>
        <a:tabLst>
          <a:tab pos="7162800" algn="r"/>
        </a:tabLst>
        <a:defRPr b="1" sz="2800">
          <a:solidFill>
            <a:srgbClr val="397BBD"/>
          </a:solidFill>
          <a:latin typeface="Arial"/>
          <a:ea typeface="Arial"/>
          <a:cs typeface="Arial"/>
          <a:sym typeface="Arial"/>
        </a:defRPr>
      </a:lvl3pPr>
      <a:lvl4pPr>
        <a:tabLst>
          <a:tab pos="7162800" algn="r"/>
        </a:tabLst>
        <a:defRPr b="1" sz="2800">
          <a:solidFill>
            <a:srgbClr val="397BBD"/>
          </a:solidFill>
          <a:latin typeface="Arial"/>
          <a:ea typeface="Arial"/>
          <a:cs typeface="Arial"/>
          <a:sym typeface="Arial"/>
        </a:defRPr>
      </a:lvl4pPr>
      <a:lvl5pPr>
        <a:tabLst>
          <a:tab pos="7162800" algn="r"/>
        </a:tabLst>
        <a:defRPr b="1" sz="2800">
          <a:solidFill>
            <a:srgbClr val="397BBD"/>
          </a:solidFill>
          <a:latin typeface="Arial"/>
          <a:ea typeface="Arial"/>
          <a:cs typeface="Arial"/>
          <a:sym typeface="Arial"/>
        </a:defRPr>
      </a:lvl5pPr>
      <a:lvl6pPr indent="457200">
        <a:tabLst>
          <a:tab pos="7162800" algn="r"/>
        </a:tabLst>
        <a:defRPr b="1" sz="2800">
          <a:solidFill>
            <a:srgbClr val="397BBD"/>
          </a:solidFill>
          <a:latin typeface="Arial"/>
          <a:ea typeface="Arial"/>
          <a:cs typeface="Arial"/>
          <a:sym typeface="Arial"/>
        </a:defRPr>
      </a:lvl6pPr>
      <a:lvl7pPr indent="914400">
        <a:tabLst>
          <a:tab pos="7162800" algn="r"/>
        </a:tabLst>
        <a:defRPr b="1" sz="2800">
          <a:solidFill>
            <a:srgbClr val="397BBD"/>
          </a:solidFill>
          <a:latin typeface="Arial"/>
          <a:ea typeface="Arial"/>
          <a:cs typeface="Arial"/>
          <a:sym typeface="Arial"/>
        </a:defRPr>
      </a:lvl7pPr>
      <a:lvl8pPr indent="1371600">
        <a:tabLst>
          <a:tab pos="7162800" algn="r"/>
        </a:tabLst>
        <a:defRPr b="1" sz="2800">
          <a:solidFill>
            <a:srgbClr val="397BBD"/>
          </a:solidFill>
          <a:latin typeface="Arial"/>
          <a:ea typeface="Arial"/>
          <a:cs typeface="Arial"/>
          <a:sym typeface="Arial"/>
        </a:defRPr>
      </a:lvl8pPr>
      <a:lvl9pPr indent="1828800">
        <a:tabLst>
          <a:tab pos="7162800" algn="r"/>
        </a:tabLst>
        <a:defRPr b="1" sz="2800">
          <a:solidFill>
            <a:srgbClr val="397BBD"/>
          </a:solidFill>
          <a:latin typeface="Arial"/>
          <a:ea typeface="Arial"/>
          <a:cs typeface="Arial"/>
          <a:sym typeface="Arial"/>
        </a:defRPr>
      </a:lvl9pPr>
    </p:titleStyle>
    <p:bodyStyle>
      <a:lvl1pPr marL="354012" indent="-354012">
        <a:spcBef>
          <a:spcPts val="1000"/>
        </a:spcBef>
        <a:buClr>
          <a:srgbClr val="397BBD"/>
        </a:buClr>
        <a:buSzPct val="80000"/>
        <a:buFont typeface="Wingdings"/>
        <a:buChar char="▪"/>
        <a:tabLst>
          <a:tab pos="355600" algn="l"/>
          <a:tab pos="8064500" algn="r"/>
        </a:tabLst>
        <a:defRPr sz="2200">
          <a:latin typeface="Arial"/>
          <a:ea typeface="Arial"/>
          <a:cs typeface="Arial"/>
          <a:sym typeface="Arial"/>
        </a:defRPr>
      </a:lvl1pPr>
      <a:lvl2pPr marL="751681" indent="-392906">
        <a:spcBef>
          <a:spcPts val="1000"/>
        </a:spcBef>
        <a:buClr>
          <a:srgbClr val="397BBD"/>
        </a:buClr>
        <a:buSzPct val="75000"/>
        <a:buFont typeface="Wingdings"/>
        <a:buChar char="■"/>
        <a:tabLst>
          <a:tab pos="355600" algn="l"/>
          <a:tab pos="8064500" algn="r"/>
        </a:tabLst>
        <a:defRPr sz="2200">
          <a:latin typeface="Arial"/>
          <a:ea typeface="Arial"/>
          <a:cs typeface="Arial"/>
          <a:sym typeface="Arial"/>
        </a:defRPr>
      </a:lvl2pPr>
      <a:lvl3pPr marL="1049205" indent="-333242">
        <a:spcBef>
          <a:spcPts val="1000"/>
        </a:spcBef>
        <a:buClr>
          <a:srgbClr val="397BBD"/>
        </a:buClr>
        <a:buSzPct val="60000"/>
        <a:buFont typeface="Wingdings"/>
        <a:buChar char="■"/>
        <a:tabLst>
          <a:tab pos="355600" algn="l"/>
          <a:tab pos="8064500" algn="r"/>
        </a:tabLst>
        <a:defRPr sz="2200">
          <a:latin typeface="Arial"/>
          <a:ea typeface="Arial"/>
          <a:cs typeface="Arial"/>
          <a:sym typeface="Arial"/>
        </a:defRPr>
      </a:lvl3pPr>
      <a:lvl4pPr marL="1467167" indent="-387667">
        <a:spcBef>
          <a:spcPts val="1000"/>
        </a:spcBef>
        <a:buClr>
          <a:srgbClr val="397BBD"/>
        </a:buClr>
        <a:buSzPct val="100000"/>
        <a:buFont typeface="Wingdings"/>
        <a:buChar char="▪"/>
        <a:tabLst>
          <a:tab pos="355600" algn="l"/>
          <a:tab pos="8064500" algn="r"/>
        </a:tabLst>
        <a:defRPr sz="2200">
          <a:latin typeface="Arial"/>
          <a:ea typeface="Arial"/>
          <a:cs typeface="Arial"/>
          <a:sym typeface="Arial"/>
        </a:defRPr>
      </a:lvl4pPr>
      <a:lvl5pPr marL="1870427" indent="-438502">
        <a:spcBef>
          <a:spcPts val="1000"/>
        </a:spcBef>
        <a:buClr>
          <a:srgbClr val="397BBD"/>
        </a:buClr>
        <a:buSzPct val="100000"/>
        <a:buFont typeface="Wingdings"/>
        <a:buChar char="▪"/>
        <a:tabLst>
          <a:tab pos="355600" algn="l"/>
          <a:tab pos="8064500" algn="r"/>
        </a:tabLst>
        <a:defRPr sz="2200">
          <a:latin typeface="Arial"/>
          <a:ea typeface="Arial"/>
          <a:cs typeface="Arial"/>
          <a:sym typeface="Arial"/>
        </a:defRPr>
      </a:lvl5pPr>
      <a:lvl6pPr marL="2327627" indent="-438502">
        <a:spcBef>
          <a:spcPts val="1000"/>
        </a:spcBef>
        <a:buClr>
          <a:srgbClr val="397BBD"/>
        </a:buClr>
        <a:buSzPct val="100000"/>
        <a:buFont typeface="Wingdings"/>
        <a:buChar char="•"/>
        <a:tabLst>
          <a:tab pos="355600" algn="l"/>
          <a:tab pos="8064500" algn="r"/>
        </a:tabLst>
        <a:defRPr sz="2200">
          <a:latin typeface="Arial"/>
          <a:ea typeface="Arial"/>
          <a:cs typeface="Arial"/>
          <a:sym typeface="Arial"/>
        </a:defRPr>
      </a:lvl6pPr>
      <a:lvl7pPr marL="2784827" indent="-438502">
        <a:spcBef>
          <a:spcPts val="1000"/>
        </a:spcBef>
        <a:buClr>
          <a:srgbClr val="397BBD"/>
        </a:buClr>
        <a:buSzPct val="100000"/>
        <a:buFont typeface="Wingdings"/>
        <a:buChar char="•"/>
        <a:tabLst>
          <a:tab pos="355600" algn="l"/>
          <a:tab pos="8064500" algn="r"/>
        </a:tabLst>
        <a:defRPr sz="2200">
          <a:latin typeface="Arial"/>
          <a:ea typeface="Arial"/>
          <a:cs typeface="Arial"/>
          <a:sym typeface="Arial"/>
        </a:defRPr>
      </a:lvl7pPr>
      <a:lvl8pPr marL="3242027" indent="-438502">
        <a:spcBef>
          <a:spcPts val="1000"/>
        </a:spcBef>
        <a:buClr>
          <a:srgbClr val="397BBD"/>
        </a:buClr>
        <a:buSzPct val="100000"/>
        <a:buFont typeface="Wingdings"/>
        <a:buChar char="•"/>
        <a:tabLst>
          <a:tab pos="355600" algn="l"/>
          <a:tab pos="8064500" algn="r"/>
        </a:tabLst>
        <a:defRPr sz="2200">
          <a:latin typeface="Arial"/>
          <a:ea typeface="Arial"/>
          <a:cs typeface="Arial"/>
          <a:sym typeface="Arial"/>
        </a:defRPr>
      </a:lvl8pPr>
      <a:lvl9pPr marL="3699227" indent="-438502">
        <a:spcBef>
          <a:spcPts val="1000"/>
        </a:spcBef>
        <a:buClr>
          <a:srgbClr val="397BBD"/>
        </a:buClr>
        <a:buSzPct val="100000"/>
        <a:buFont typeface="Wingdings"/>
        <a:buChar char="•"/>
        <a:tabLst>
          <a:tab pos="355600" algn="l"/>
          <a:tab pos="8064500" algn="r"/>
        </a:tabLst>
        <a:defRPr sz="2200">
          <a:latin typeface="Arial"/>
          <a:ea typeface="Arial"/>
          <a:cs typeface="Arial"/>
          <a:sym typeface="Arial"/>
        </a:defRPr>
      </a:lvl9pPr>
    </p:bodyStyle>
    <p:otherStyle>
      <a:lvl1pPr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title" idx="4294967295"/>
          </p:nvPr>
        </p:nvSpPr>
        <p:spPr>
          <a:xfrm>
            <a:off x="395287" y="1600200"/>
            <a:ext cx="8208963" cy="7493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 defTabSz="786384">
              <a:tabLst/>
              <a:defRPr sz="258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2580"/>
              <a:t>Developments in and challenges for industrial relations in Europe</a:t>
            </a:r>
          </a:p>
        </p:txBody>
      </p:sp>
      <p:sp>
        <p:nvSpPr>
          <p:cNvPr id="91" name="Shape 91"/>
          <p:cNvSpPr/>
          <p:nvPr>
            <p:ph type="body" idx="4294967295"/>
          </p:nvPr>
        </p:nvSpPr>
        <p:spPr>
          <a:xfrm>
            <a:off x="755650" y="2565400"/>
            <a:ext cx="7543800" cy="30607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 defTabSz="877823">
              <a:spcBef>
                <a:spcPts val="500"/>
              </a:spcBef>
              <a:buClrTx/>
              <a:buSzTx/>
              <a:buFont typeface="Wingdings 2"/>
              <a:buNone/>
              <a:tabLst/>
              <a:defRPr sz="1800"/>
            </a:pPr>
            <a:endParaRPr sz="3455"/>
          </a:p>
          <a:p>
            <a:pPr lvl="0" marL="0" indent="0" defTabSz="877823">
              <a:spcBef>
                <a:spcPts val="500"/>
              </a:spcBef>
              <a:buClrTx/>
              <a:buSzTx/>
              <a:buFont typeface="Wingdings 2"/>
              <a:buNone/>
              <a:tabLst/>
              <a:defRPr sz="1800"/>
            </a:pPr>
            <a:endParaRPr sz="3455"/>
          </a:p>
          <a:p>
            <a:pPr lvl="0" marL="0" indent="0" defTabSz="877823">
              <a:spcBef>
                <a:spcPts val="500"/>
              </a:spcBef>
              <a:buClrTx/>
              <a:buSzTx/>
              <a:buFont typeface="Wingdings 2"/>
              <a:buNone/>
              <a:tabLst/>
              <a:defRPr sz="1800"/>
            </a:pPr>
            <a:endParaRPr sz="3455"/>
          </a:p>
          <a:p>
            <a:pPr lvl="0" marL="0" indent="0" defTabSz="877823">
              <a:spcBef>
                <a:spcPts val="500"/>
              </a:spcBef>
              <a:buClrTx/>
              <a:buSzTx/>
              <a:buFont typeface="Wingdings 2"/>
              <a:buNone/>
              <a:tabLst/>
              <a:defRPr sz="1800"/>
            </a:pPr>
            <a:endParaRPr sz="3455"/>
          </a:p>
          <a:p>
            <a:pPr lvl="0" marL="0" indent="0" defTabSz="877823">
              <a:spcBef>
                <a:spcPts val="500"/>
              </a:spcBef>
              <a:buClrTx/>
              <a:buSzTx/>
              <a:buFont typeface="Wingdings 2"/>
              <a:buNone/>
              <a:tabLst/>
              <a:defRPr sz="1800"/>
            </a:pPr>
            <a:r>
              <a:rPr sz="2304"/>
              <a:t>Prof. Maarten Keune</a:t>
            </a:r>
            <a:endParaRPr sz="2304"/>
          </a:p>
          <a:p>
            <a:pPr lvl="0" marL="0" indent="0" defTabSz="877823">
              <a:spcBef>
                <a:spcPts val="500"/>
              </a:spcBef>
              <a:buClrTx/>
              <a:buSzTx/>
              <a:buFont typeface="Wingdings 2"/>
              <a:buNone/>
              <a:tabLst/>
              <a:defRPr sz="1800"/>
            </a:pPr>
            <a:r>
              <a:rPr sz="2304"/>
              <a:t>Pescara, 25 September 2015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10</a:t>
            </a:r>
          </a:p>
        </p:txBody>
      </p:sp>
      <p:sp>
        <p:nvSpPr>
          <p:cNvPr id="126" name="Shape 126"/>
          <p:cNvSpPr/>
          <p:nvPr>
            <p:ph type="title" idx="4294967295"/>
          </p:nvPr>
        </p:nvSpPr>
        <p:spPr>
          <a:xfrm>
            <a:off x="755650" y="1341437"/>
            <a:ext cx="6629400" cy="617538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Lonen en productiviteit, EU</a:t>
            </a:r>
          </a:p>
        </p:txBody>
      </p:sp>
      <p:pic>
        <p:nvPicPr>
          <p:cNvPr id="127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0" y="1262062"/>
            <a:ext cx="7491413" cy="48831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 idx="4294967295"/>
          </p:nvPr>
        </p:nvSpPr>
        <p:spPr>
          <a:xfrm>
            <a:off x="827087" y="981075"/>
            <a:ext cx="7489826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 defTabSz="886968">
              <a:tabLst/>
              <a:defRPr sz="291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2910"/>
              <a:t>Wage share in MEB and SEB countries and the euro-zone, 1975-2010</a:t>
            </a:r>
          </a:p>
        </p:txBody>
      </p:sp>
      <p:sp>
        <p:nvSpPr>
          <p:cNvPr id="130" name="Shape 130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11</a:t>
            </a:r>
          </a:p>
        </p:txBody>
      </p:sp>
      <p:pic>
        <p:nvPicPr>
          <p:cNvPr id="131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187" y="2060575"/>
            <a:ext cx="8185151" cy="46196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 idx="4294967295"/>
          </p:nvPr>
        </p:nvSpPr>
        <p:spPr>
          <a:xfrm>
            <a:off x="762000" y="1371600"/>
            <a:ext cx="6629400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 defTabSz="886968">
              <a:tabLst/>
              <a:defRPr sz="291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2910"/>
              <a:t>Major challenges to industrial relations</a:t>
            </a:r>
          </a:p>
        </p:txBody>
      </p:sp>
      <p:sp>
        <p:nvSpPr>
          <p:cNvPr id="134" name="Shape 134"/>
          <p:cNvSpPr/>
          <p:nvPr>
            <p:ph type="body" idx="4294967295"/>
          </p:nvPr>
        </p:nvSpPr>
        <p:spPr>
          <a:xfrm>
            <a:off x="762000" y="2420937"/>
            <a:ext cx="6629400" cy="38274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Inequality, precarious work and dualisation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Third parties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Self-employed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Union membership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Change of discourse</a:t>
            </a:r>
          </a:p>
        </p:txBody>
      </p:sp>
      <p:sp>
        <p:nvSpPr>
          <p:cNvPr id="135" name="Shape 135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12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title" idx="4294967295"/>
          </p:nvPr>
        </p:nvSpPr>
        <p:spPr>
          <a:xfrm>
            <a:off x="762000" y="1371600"/>
            <a:ext cx="6629400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Inequality and precariousness</a:t>
            </a:r>
          </a:p>
        </p:txBody>
      </p:sp>
      <p:sp>
        <p:nvSpPr>
          <p:cNvPr id="138" name="Shape 138"/>
          <p:cNvSpPr/>
          <p:nvPr>
            <p:ph type="body" idx="4294967295"/>
          </p:nvPr>
        </p:nvSpPr>
        <p:spPr>
          <a:xfrm>
            <a:off x="762000" y="2205037"/>
            <a:ext cx="7339013" cy="40433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Growth inequality and precarious jobs: low pay, flexible jobs, </a:t>
            </a:r>
            <a:r>
              <a:rPr sz="2600"/>
              <a:t>jobs outside protection law, …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Accumulation disadvantages (DE)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Damaging to society and economy (Piketty, Wilkinsons and Picket, IMF, ILO, OECD)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Major challenge governments </a:t>
            </a:r>
            <a:r>
              <a:rPr i="1" sz="2600"/>
              <a:t>and</a:t>
            </a:r>
            <a:r>
              <a:rPr sz="2600"/>
              <a:t> collective labour relations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Taken up to some extent. But insufficient to curb trend </a:t>
            </a:r>
          </a:p>
        </p:txBody>
      </p:sp>
      <p:sp>
        <p:nvSpPr>
          <p:cNvPr id="139" name="Shape 139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13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 idx="4294967295"/>
          </p:nvPr>
        </p:nvSpPr>
        <p:spPr>
          <a:xfrm>
            <a:off x="755650" y="476250"/>
            <a:ext cx="8137525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2800"/>
              <a:t>Germany: % low wage (below 2/3 mean) and average wage per type of job</a:t>
            </a:r>
          </a:p>
        </p:txBody>
      </p:sp>
      <p:sp>
        <p:nvSpPr>
          <p:cNvPr id="142" name="Shape 142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14</a:t>
            </a:r>
          </a:p>
        </p:txBody>
      </p:sp>
      <p:pic>
        <p:nvPicPr>
          <p:cNvPr id="143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484312"/>
            <a:ext cx="8151813" cy="549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 idx="4294967295"/>
          </p:nvPr>
        </p:nvSpPr>
        <p:spPr>
          <a:xfrm>
            <a:off x="900112" y="981075"/>
            <a:ext cx="7127876" cy="576263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24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2400"/>
              <a:t>Inequality and social and health problems</a:t>
            </a:r>
          </a:p>
        </p:txBody>
      </p:sp>
      <p:sp>
        <p:nvSpPr>
          <p:cNvPr id="146" name="Shape 146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15</a:t>
            </a:r>
          </a:p>
        </p:txBody>
      </p:sp>
      <p:pic>
        <p:nvPicPr>
          <p:cNvPr id="147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187" y="1484312"/>
            <a:ext cx="7632701" cy="56165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title" idx="4294967295"/>
          </p:nvPr>
        </p:nvSpPr>
        <p:spPr>
          <a:xfrm>
            <a:off x="827087" y="1125537"/>
            <a:ext cx="6629401" cy="838201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The role of third parties</a:t>
            </a:r>
          </a:p>
        </p:txBody>
      </p:sp>
      <p:sp>
        <p:nvSpPr>
          <p:cNvPr id="150" name="Shape 150"/>
          <p:cNvSpPr/>
          <p:nvPr>
            <p:ph type="body" idx="4294967295"/>
          </p:nvPr>
        </p:nvSpPr>
        <p:spPr>
          <a:xfrm>
            <a:off x="762000" y="1989137"/>
            <a:ext cx="7697788" cy="42592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574"/>
              <a:t>Growing influence of third parties</a:t>
            </a:r>
            <a:endParaRPr sz="2574"/>
          </a:p>
          <a:p>
            <a:pPr lvl="2" marL="1244727" indent="-339470" defTabSz="905255">
              <a:lnSpc>
                <a:spcPct val="150000"/>
              </a:lnSpc>
              <a:spcBef>
                <a:spcPts val="0"/>
              </a:spcBef>
              <a:buClrTx/>
              <a:buSzPct val="80000"/>
              <a:buFont typeface="Wingdings 2"/>
              <a:buChar char="⬤"/>
              <a:tabLst/>
              <a:defRPr sz="1800"/>
            </a:pPr>
            <a:r>
              <a:rPr sz="1979"/>
              <a:t>Those who tender projects, including public procurement (e.g. construction)</a:t>
            </a:r>
            <a:endParaRPr sz="1979"/>
          </a:p>
          <a:p>
            <a:pPr lvl="2" marL="1244727" indent="-339470" defTabSz="905255">
              <a:lnSpc>
                <a:spcPct val="150000"/>
              </a:lnSpc>
              <a:spcBef>
                <a:spcPts val="0"/>
              </a:spcBef>
              <a:buClrTx/>
              <a:buSzPct val="80000"/>
              <a:buFont typeface="Wingdings 2"/>
              <a:buChar char="⬤"/>
              <a:tabLst/>
              <a:defRPr sz="1800"/>
            </a:pPr>
            <a:r>
              <a:rPr sz="1979"/>
              <a:t>Clients of temporary work agencies or cleaning companies</a:t>
            </a:r>
            <a:endParaRPr sz="1979"/>
          </a:p>
          <a:p>
            <a:pPr lvl="2" marL="1244727" indent="-339470" defTabSz="905255">
              <a:lnSpc>
                <a:spcPct val="150000"/>
              </a:lnSpc>
              <a:spcBef>
                <a:spcPts val="0"/>
              </a:spcBef>
              <a:buClrTx/>
              <a:buSzPct val="80000"/>
              <a:buFont typeface="Wingdings 2"/>
              <a:buChar char="⬤"/>
              <a:tabLst/>
              <a:defRPr sz="1800"/>
            </a:pPr>
            <a:r>
              <a:rPr sz="1979"/>
              <a:t>Outsourcing</a:t>
            </a:r>
            <a:endParaRPr sz="1979"/>
          </a:p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574"/>
              <a:t>Are not employer but</a:t>
            </a:r>
            <a:r>
              <a:rPr sz="2574"/>
              <a:t> exert strong pressure for cost reduction and flexibility, destructive competition, leading to increasing precariousness. </a:t>
            </a:r>
            <a:endParaRPr sz="2574"/>
          </a:p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574"/>
              <a:t>Increasingly focus of industrial conflict</a:t>
            </a:r>
          </a:p>
        </p:txBody>
      </p:sp>
      <p:sp>
        <p:nvSpPr>
          <p:cNvPr id="151" name="Shape 151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16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 idx="4294967295"/>
          </p:nvPr>
        </p:nvSpPr>
        <p:spPr>
          <a:xfrm>
            <a:off x="762000" y="1371600"/>
            <a:ext cx="6629400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Self-employment</a:t>
            </a:r>
          </a:p>
        </p:txBody>
      </p:sp>
      <p:sp>
        <p:nvSpPr>
          <p:cNvPr id="154" name="Shape 154"/>
          <p:cNvSpPr/>
          <p:nvPr>
            <p:ph type="body" idx="4294967295"/>
          </p:nvPr>
        </p:nvSpPr>
        <p:spPr>
          <a:xfrm>
            <a:off x="762000" y="2276475"/>
            <a:ext cx="6629400" cy="39719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Growing group of vulnerable self-employed, often involuntary, with low income and low social protection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Blurring of the boundaries between self-employment and waged employment: dependent self-employment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Challenge to include them in interest representation (but employers or unions?), collective agreements and social security</a:t>
            </a:r>
          </a:p>
        </p:txBody>
      </p:sp>
      <p:sp>
        <p:nvSpPr>
          <p:cNvPr id="155" name="Shape 155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17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title" idx="4294967295"/>
          </p:nvPr>
        </p:nvSpPr>
        <p:spPr>
          <a:xfrm>
            <a:off x="762000" y="1371600"/>
            <a:ext cx="6834188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Strengthening worker representation</a:t>
            </a:r>
          </a:p>
        </p:txBody>
      </p:sp>
      <p:sp>
        <p:nvSpPr>
          <p:cNvPr id="158" name="Shape 158"/>
          <p:cNvSpPr/>
          <p:nvPr>
            <p:ph type="body" idx="4294967295"/>
          </p:nvPr>
        </p:nvSpPr>
        <p:spPr>
          <a:xfrm>
            <a:off x="762000" y="2060575"/>
            <a:ext cx="7194550" cy="41878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Decline union density undermines entire industrial relations system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Continued demand for collective representation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Does membership reflect support and legitimacy?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Strengthening membership </a:t>
            </a:r>
            <a:r>
              <a:rPr sz="260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sz="2600"/>
              <a:t>how?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Or new bases for union legitimacy and power, e.g. greater role elections; or new actors?</a:t>
            </a:r>
          </a:p>
        </p:txBody>
      </p:sp>
      <p:sp>
        <p:nvSpPr>
          <p:cNvPr id="159" name="Shape 159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18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title" idx="4294967295"/>
          </p:nvPr>
        </p:nvSpPr>
        <p:spPr>
          <a:xfrm>
            <a:off x="755650" y="1052512"/>
            <a:ext cx="6629400" cy="838201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Change of discourse</a:t>
            </a:r>
          </a:p>
        </p:txBody>
      </p:sp>
      <p:sp>
        <p:nvSpPr>
          <p:cNvPr id="162" name="Shape 162"/>
          <p:cNvSpPr/>
          <p:nvPr>
            <p:ph type="body" idx="4294967295"/>
          </p:nvPr>
        </p:nvSpPr>
        <p:spPr>
          <a:xfrm>
            <a:off x="762000" y="1916112"/>
            <a:ext cx="7481888" cy="433228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“Battle of ideas”: dominance ≠ superiority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Dominant discourse based on market efficiency, capital mobility, autonomy financial markets and individual responsibility situation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Leads to weakening industrial relations, more precarious work and increasing inequality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More debate, repolitization of economic and social policy, what is a good labour market and what role collective actors. Alternative ideas and how to break the present status quo</a:t>
            </a:r>
          </a:p>
        </p:txBody>
      </p:sp>
      <p:sp>
        <p:nvSpPr>
          <p:cNvPr id="163" name="Shape 163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19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title" idx="4294967295"/>
          </p:nvPr>
        </p:nvSpPr>
        <p:spPr>
          <a:xfrm>
            <a:off x="762000" y="1371600"/>
            <a:ext cx="6629400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Structure</a:t>
            </a:r>
          </a:p>
        </p:txBody>
      </p:sp>
      <p:sp>
        <p:nvSpPr>
          <p:cNvPr id="94" name="Shape 94"/>
          <p:cNvSpPr/>
          <p:nvPr>
            <p:ph type="body" idx="4294967295"/>
          </p:nvPr>
        </p:nvSpPr>
        <p:spPr>
          <a:xfrm>
            <a:off x="762000" y="2514600"/>
            <a:ext cx="6629400" cy="3733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The role of the EU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Core industrial relations issues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Challenges to industrial relations</a:t>
            </a:r>
          </a:p>
        </p:txBody>
      </p:sp>
      <p:sp>
        <p:nvSpPr>
          <p:cNvPr id="95" name="Shape 95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2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title" idx="4294967295"/>
          </p:nvPr>
        </p:nvSpPr>
        <p:spPr>
          <a:xfrm>
            <a:off x="762000" y="1371600"/>
            <a:ext cx="6629400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EU-EMU and industrial relations</a:t>
            </a:r>
          </a:p>
        </p:txBody>
      </p:sp>
      <p:sp>
        <p:nvSpPr>
          <p:cNvPr id="98" name="Shape 98"/>
          <p:cNvSpPr/>
          <p:nvPr>
            <p:ph type="body" idx="4294967295"/>
          </p:nvPr>
        </p:nvSpPr>
        <p:spPr>
          <a:xfrm>
            <a:off x="762000" y="2060575"/>
            <a:ext cx="7481888" cy="41878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Changing position EU: decentralisation CB, lower minimum wages, wage moderation public sector, less influence unions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Reflected in country-specific recommendations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Troika: imposed change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EMU: adaptation through wages, flexibility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Free movement, posted workers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Weakness EU social dialogue and coordination</a:t>
            </a:r>
          </a:p>
        </p:txBody>
      </p:sp>
      <p:sp>
        <p:nvSpPr>
          <p:cNvPr id="99" name="Shape 99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3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 idx="4294967295"/>
          </p:nvPr>
        </p:nvSpPr>
        <p:spPr>
          <a:xfrm>
            <a:off x="762000" y="1371600"/>
            <a:ext cx="7265988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 Unions and employers’ organisations</a:t>
            </a:r>
          </a:p>
        </p:txBody>
      </p:sp>
      <p:sp>
        <p:nvSpPr>
          <p:cNvPr id="102" name="Shape 102"/>
          <p:cNvSpPr/>
          <p:nvPr>
            <p:ph type="body" idx="4294967295"/>
          </p:nvPr>
        </p:nvSpPr>
        <p:spPr>
          <a:xfrm>
            <a:off x="762000" y="2133600"/>
            <a:ext cx="7123113" cy="4114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574"/>
              <a:t>Steady decline union density in almost all EU countries, including Nordics</a:t>
            </a:r>
            <a:endParaRPr sz="2574"/>
          </a:p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endParaRPr sz="2574"/>
          </a:p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574"/>
              <a:t>Very low levels of unions density may lead to substantial weakening unions and institutions when membership is key for influence (e.g. NL)</a:t>
            </a:r>
            <a:endParaRPr sz="2574"/>
          </a:p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endParaRPr sz="2574"/>
          </a:p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574"/>
              <a:t>Employer membership more stable and generally higher than unions. Decline in DE  </a:t>
            </a:r>
          </a:p>
        </p:txBody>
      </p:sp>
      <p:sp>
        <p:nvSpPr>
          <p:cNvPr id="103" name="Shape 103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4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title" idx="4294967295"/>
          </p:nvPr>
        </p:nvSpPr>
        <p:spPr>
          <a:xfrm>
            <a:off x="755650" y="1052512"/>
            <a:ext cx="6629400" cy="838201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Decentralisation bargaining?</a:t>
            </a:r>
          </a:p>
        </p:txBody>
      </p:sp>
      <p:sp>
        <p:nvSpPr>
          <p:cNvPr id="106" name="Shape 106"/>
          <p:cNvSpPr/>
          <p:nvPr>
            <p:ph type="body" idx="4294967295"/>
          </p:nvPr>
        </p:nvSpPr>
        <p:spPr>
          <a:xfrm>
            <a:off x="762000" y="1628775"/>
            <a:ext cx="7986713" cy="46196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574"/>
              <a:t>Decentralisation long term trend in EU, recently accelerated under EU-Troika pressure</a:t>
            </a:r>
            <a:endParaRPr sz="2574"/>
          </a:p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574"/>
              <a:t>Mixed developments wages bargaining centre-nord</a:t>
            </a:r>
            <a:endParaRPr sz="2574"/>
          </a:p>
          <a:p>
            <a:pPr lvl="2" marL="1244727" indent="-339470" defTabSz="905255">
              <a:lnSpc>
                <a:spcPct val="150000"/>
              </a:lnSpc>
              <a:spcBef>
                <a:spcPts val="0"/>
              </a:spcBef>
              <a:buClrTx/>
              <a:buSzPct val="80000"/>
              <a:buFont typeface="Wingdings 2"/>
              <a:buChar char="⬤"/>
              <a:tabLst/>
              <a:defRPr sz="1800"/>
            </a:pPr>
            <a:r>
              <a:rPr sz="1979"/>
              <a:t>DE: decentralisation through opening clauses, defection employers (disorganised) e copertura ridotta</a:t>
            </a:r>
            <a:endParaRPr sz="1979"/>
          </a:p>
          <a:p>
            <a:pPr lvl="2" marL="1244727" indent="-339470" defTabSz="905255">
              <a:lnSpc>
                <a:spcPct val="150000"/>
              </a:lnSpc>
              <a:spcBef>
                <a:spcPts val="0"/>
              </a:spcBef>
              <a:buClrTx/>
              <a:buSzPct val="80000"/>
              <a:buFont typeface="Wingdings 2"/>
              <a:buChar char="⬤"/>
              <a:tabLst/>
              <a:defRPr sz="1800"/>
            </a:pPr>
            <a:r>
              <a:rPr sz="1979"/>
              <a:t>DK decentralisation with low coordination (sector minimum)</a:t>
            </a:r>
            <a:endParaRPr sz="1979"/>
          </a:p>
          <a:p>
            <a:pPr lvl="2" marL="1244727" indent="-339470" defTabSz="905255">
              <a:lnSpc>
                <a:spcPct val="150000"/>
              </a:lnSpc>
              <a:spcBef>
                <a:spcPts val="0"/>
              </a:spcBef>
              <a:buClrTx/>
              <a:buSzPct val="80000"/>
              <a:buFont typeface="Wingdings 2"/>
              <a:buChar char="⬤"/>
              <a:tabLst/>
              <a:defRPr sz="1800"/>
            </a:pPr>
            <a:r>
              <a:rPr sz="1979"/>
              <a:t>SE decentralisation with high coordination (sector back-up)</a:t>
            </a:r>
            <a:endParaRPr sz="1979"/>
          </a:p>
          <a:p>
            <a:pPr lvl="2" marL="1244727" indent="-339470" defTabSz="905255">
              <a:lnSpc>
                <a:spcPct val="150000"/>
              </a:lnSpc>
              <a:spcBef>
                <a:spcPts val="0"/>
              </a:spcBef>
              <a:buClrTx/>
              <a:buSzPct val="80000"/>
              <a:buFont typeface="Wingdings 2"/>
              <a:buChar char="⬤"/>
              <a:tabLst/>
              <a:defRPr sz="1800"/>
            </a:pPr>
            <a:r>
              <a:rPr sz="1979"/>
              <a:t>NL continuity at sector level </a:t>
            </a:r>
            <a:endParaRPr sz="1979"/>
          </a:p>
          <a:p>
            <a:pPr lvl="2" marL="1244727" indent="-339470" defTabSz="905255">
              <a:lnSpc>
                <a:spcPct val="150000"/>
              </a:lnSpc>
              <a:spcBef>
                <a:spcPts val="0"/>
              </a:spcBef>
              <a:buClrTx/>
              <a:buSzPct val="80000"/>
              <a:buFont typeface="Wingdings 2"/>
              <a:buChar char="⬤"/>
              <a:tabLst/>
              <a:defRPr sz="1800"/>
            </a:pPr>
            <a:r>
              <a:rPr sz="1979"/>
              <a:t>FI, BE (re-) centralisation </a:t>
            </a:r>
            <a:endParaRPr sz="1979"/>
          </a:p>
          <a:p>
            <a:pPr lvl="0" marL="339470" indent="-339470" defTabSz="905255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574"/>
              <a:t>More general decentralisation non-wage issues, CA as frameworks</a:t>
            </a:r>
          </a:p>
        </p:txBody>
      </p:sp>
      <p:sp>
        <p:nvSpPr>
          <p:cNvPr id="107" name="Shape 107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5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 idx="4294967295"/>
          </p:nvPr>
        </p:nvSpPr>
        <p:spPr>
          <a:xfrm>
            <a:off x="762000" y="1371600"/>
            <a:ext cx="6629400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Coverage</a:t>
            </a:r>
          </a:p>
        </p:txBody>
      </p:sp>
      <p:sp>
        <p:nvSpPr>
          <p:cNvPr id="110" name="Shape 110"/>
          <p:cNvSpPr/>
          <p:nvPr>
            <p:ph type="body" idx="4294967295"/>
          </p:nvPr>
        </p:nvSpPr>
        <p:spPr>
          <a:xfrm>
            <a:off x="755650" y="2133600"/>
            <a:ext cx="6629400" cy="39592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Dramatic declines in Troika or IMF countries (PT, ES, GR, RO …)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Steady decline in Germany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High (&gt;80%) and relatively stable in NL, BE, AT, SE, DK, FR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Public sector: austerity leads to unilateralism</a:t>
            </a:r>
          </a:p>
        </p:txBody>
      </p:sp>
      <p:sp>
        <p:nvSpPr>
          <p:cNvPr id="111" name="Shape 111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6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 idx="4294967295"/>
          </p:nvPr>
        </p:nvSpPr>
        <p:spPr>
          <a:xfrm>
            <a:off x="755650" y="1052512"/>
            <a:ext cx="6629400" cy="838201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Collective agreements: Portugal</a:t>
            </a:r>
          </a:p>
        </p:txBody>
      </p:sp>
      <p:sp>
        <p:nvSpPr>
          <p:cNvPr id="114" name="Shape 114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7</a:t>
            </a:r>
          </a:p>
        </p:txBody>
      </p:sp>
      <p:pic>
        <p:nvPicPr>
          <p:cNvPr id="115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1925" y="1522412"/>
            <a:ext cx="8061325" cy="50752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 idx="4294967295"/>
          </p:nvPr>
        </p:nvSpPr>
        <p:spPr>
          <a:xfrm>
            <a:off x="762000" y="1371600"/>
            <a:ext cx="6629400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/>
          <a:p>
            <a:pPr lvl="0">
              <a:tabLst/>
              <a:defRPr sz="3000">
                <a:solidFill>
                  <a:srgbClr val="000000"/>
                </a:solidFill>
              </a:defRPr>
            </a:pPr>
          </a:p>
        </p:txBody>
      </p:sp>
      <p:sp>
        <p:nvSpPr>
          <p:cNvPr id="118" name="Shape 118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8</a:t>
            </a:r>
          </a:p>
        </p:txBody>
      </p:sp>
      <p:pic>
        <p:nvPicPr>
          <p:cNvPr id="119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162" y="1052512"/>
            <a:ext cx="8375651" cy="5689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title" idx="4294967295"/>
          </p:nvPr>
        </p:nvSpPr>
        <p:spPr>
          <a:xfrm>
            <a:off x="762000" y="1371600"/>
            <a:ext cx="6905625" cy="8382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>
              <a:tabLst/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3000"/>
              <a:t>Wage moderation</a:t>
            </a:r>
          </a:p>
        </p:txBody>
      </p:sp>
      <p:sp>
        <p:nvSpPr>
          <p:cNvPr id="122" name="Shape 122"/>
          <p:cNvSpPr/>
          <p:nvPr>
            <p:ph type="body" idx="4294967295"/>
          </p:nvPr>
        </p:nvSpPr>
        <p:spPr>
          <a:xfrm>
            <a:off x="762000" y="2205037"/>
            <a:ext cx="7194550" cy="40433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Longer-term development, competitive strategy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Dutch since ‘82, no real increase in CA wages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Further strengthened by crisis and austerity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Steadily declining wage share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Difference between multi-employer and single-employer bargaining systems</a:t>
            </a:r>
            <a:endParaRPr sz="2600"/>
          </a:p>
          <a:p>
            <a:pPr lvl="0" marL="342900" indent="-342900">
              <a:spcBef>
                <a:spcPts val="600"/>
              </a:spcBef>
              <a:buClrTx/>
              <a:buSzPct val="60000"/>
              <a:buFont typeface="Wingdings 2"/>
              <a:buChar char="⬛"/>
              <a:tabLst/>
              <a:defRPr sz="1800"/>
            </a:pPr>
            <a:r>
              <a:rPr sz="2600"/>
              <a:t>Reflects ideology and increasing power employers over workers</a:t>
            </a:r>
          </a:p>
        </p:txBody>
      </p:sp>
      <p:sp>
        <p:nvSpPr>
          <p:cNvPr id="123" name="Shape 123"/>
          <p:cNvSpPr/>
          <p:nvPr/>
        </p:nvSpPr>
        <p:spPr>
          <a:xfrm>
            <a:off x="6553200" y="6500545"/>
            <a:ext cx="838200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400"/>
            </a:lvl1pPr>
          </a:lstStyle>
          <a:p>
            <a:pPr lvl="0">
              <a:defRPr sz="1800"/>
            </a:pPr>
            <a:r>
              <a:rPr sz="1400"/>
              <a:t>9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