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5" r:id="rId1"/>
  </p:sldMasterIdLst>
  <p:notesMasterIdLst>
    <p:notesMasterId r:id="rId22"/>
  </p:notesMasterIdLst>
  <p:sldIdLst>
    <p:sldId id="256" r:id="rId2"/>
    <p:sldId id="262" r:id="rId3"/>
    <p:sldId id="399" r:id="rId4"/>
    <p:sldId id="406" r:id="rId5"/>
    <p:sldId id="405" r:id="rId6"/>
    <p:sldId id="456" r:id="rId7"/>
    <p:sldId id="267" r:id="rId8"/>
    <p:sldId id="407" r:id="rId9"/>
    <p:sldId id="400" r:id="rId10"/>
    <p:sldId id="404" r:id="rId11"/>
    <p:sldId id="401" r:id="rId12"/>
    <p:sldId id="455" r:id="rId13"/>
    <p:sldId id="402" r:id="rId14"/>
    <p:sldId id="408" r:id="rId15"/>
    <p:sldId id="409" r:id="rId16"/>
    <p:sldId id="457" r:id="rId17"/>
    <p:sldId id="458" r:id="rId18"/>
    <p:sldId id="459" r:id="rId19"/>
    <p:sldId id="425" r:id="rId20"/>
    <p:sldId id="288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C7E6CB-F212-4585-A9A8-1C44B8F5F1A6}">
  <a:tblStyle styleId="{BFC7E6CB-F212-4585-A9A8-1C44B8F5F1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8"/>
  </p:normalViewPr>
  <p:slideViewPr>
    <p:cSldViewPr snapToGrid="0" snapToObjects="1">
      <p:cViewPr varScale="1">
        <p:scale>
          <a:sx n="156" d="100"/>
          <a:sy n="156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9469d1f4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9469d1f4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9fa940987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9fa940987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9fa940987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9fa940987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a9fa94098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a9fa94098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43858" y="1172225"/>
            <a:ext cx="677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43852" y="3261775"/>
            <a:ext cx="67707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Barlow"/>
              <a:buChar char="○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43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>
            <a:off x="788100" y="2390400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2"/>
          </p:nvPr>
        </p:nvSpPr>
        <p:spPr>
          <a:xfrm>
            <a:off x="788100" y="2765850"/>
            <a:ext cx="22617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3"/>
          </p:nvPr>
        </p:nvSpPr>
        <p:spPr>
          <a:xfrm>
            <a:off x="3441150" y="2390400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3441150" y="2765850"/>
            <a:ext cx="22617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5"/>
          </p:nvPr>
        </p:nvSpPr>
        <p:spPr>
          <a:xfrm>
            <a:off x="6094200" y="2390400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6094200" y="2765850"/>
            <a:ext cx="22617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/>
          <p:nvPr/>
        </p:nvSpPr>
        <p:spPr>
          <a:xfrm flipH="1">
            <a:off x="457200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/>
          <p:nvPr/>
        </p:nvSpPr>
        <p:spPr>
          <a:xfrm flipH="1">
            <a:off x="5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18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8589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6711600" y="257160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7927800" y="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41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/>
          <p:nvPr/>
        </p:nvSpPr>
        <p:spPr>
          <a:xfrm rot="5400000">
            <a:off x="6703350" y="270292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22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6" r:id="rId3"/>
    <p:sldLayoutId id="2147483678" r:id="rId4"/>
    <p:sldLayoutId id="2147483679" r:id="rId5"/>
    <p:sldLayoutId id="214748368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7" Type="http://schemas.openxmlformats.org/officeDocument/2006/relationships/hyperlink" Target="https://www.forumdisuguaglianzediversita.org/rapporto-missioni-strategiche-per-le-imprese-pubbliche-italian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talianieuropei.it/it/la-rivista/archivio-della-rivista/item/1128-tra-stato-e-mercato-ascesa-e-declino-dell-impresa-pubblica-italiana-tra-xix-e-xx-secolo.html" TargetMode="Externa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ctrTitle"/>
          </p:nvPr>
        </p:nvSpPr>
        <p:spPr>
          <a:xfrm>
            <a:off x="1643858" y="1172225"/>
            <a:ext cx="677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La proprietà pubblica dell’impresa</a:t>
            </a:r>
            <a:br>
              <a:rPr lang="it-IT" sz="2800" dirty="0">
                <a:solidFill>
                  <a:schemeClr val="accent1"/>
                </a:solidFill>
              </a:rPr>
            </a:br>
            <a:r>
              <a:rPr lang="it-IT" sz="1800" b="0" dirty="0">
                <a:solidFill>
                  <a:schemeClr val="tx1"/>
                </a:solidFill>
              </a:rPr>
              <a:t>Impresa pubblica, privatizzazioni e liberalizzazioni</a:t>
            </a:r>
            <a:br>
              <a:rPr lang="it-IT" sz="1800" b="0" dirty="0">
                <a:solidFill>
                  <a:schemeClr val="tx1"/>
                </a:solidFill>
              </a:rPr>
            </a:br>
            <a:br>
              <a:rPr lang="it-IT" sz="1800" b="0" dirty="0">
                <a:solidFill>
                  <a:schemeClr val="accent1"/>
                </a:solidFill>
              </a:rPr>
            </a:br>
            <a:endParaRPr lang="it-IT" sz="2800" b="0" dirty="0">
              <a:solidFill>
                <a:schemeClr val="accent1"/>
              </a:solidFill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1"/>
          </p:nvPr>
        </p:nvSpPr>
        <p:spPr>
          <a:xfrm>
            <a:off x="1643858" y="3395286"/>
            <a:ext cx="67707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altLang="it-IT" sz="1400" b="1" dirty="0">
                <a:solidFill>
                  <a:schemeClr val="accent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Gill Sans" panose="020B0502020104020203" pitchFamily="34" charset="-79"/>
              </a:rPr>
              <a:t>Corso di Politica Economica</a:t>
            </a:r>
            <a:r>
              <a:rPr lang="it-IT" altLang="it-IT" sz="1400" b="1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Gill Sans" panose="020B0502020104020203" pitchFamily="34" charset="-79"/>
              </a:rPr>
              <a:t> – </a:t>
            </a:r>
            <a:r>
              <a:rPr lang="it-IT" alt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Gill Sans" panose="020B0502020104020203" pitchFamily="34" charset="-79"/>
              </a:rPr>
              <a:t>Prof.ssa Maria Alessandra Rossi</a:t>
            </a:r>
            <a:br>
              <a:rPr lang="it-IT" alt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Gill Sans" panose="020B0502020104020203" pitchFamily="34" charset="-79"/>
              </a:rPr>
            </a:br>
            <a:r>
              <a:rPr lang="it-IT" alt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Gill Sans" panose="020B0502020104020203" pitchFamily="34" charset="-79"/>
              </a:rPr>
              <a:t>Dipartimento di Economia, Università di Chieti-Pescara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0C4635DC-5BE8-A647-A943-0DF34E25C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4785311"/>
            <a:ext cx="1224000" cy="35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814C2B6-11D4-6149-8A9B-17AA8FBD2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884" y="757838"/>
            <a:ext cx="8518358" cy="3991025"/>
          </a:xfrm>
        </p:spPr>
        <p:txBody>
          <a:bodyPr/>
          <a:lstStyle/>
          <a:p>
            <a:pPr marL="139700" indent="0">
              <a:spcBef>
                <a:spcPts val="400"/>
              </a:spcBef>
              <a:buNone/>
            </a:pPr>
            <a:r>
              <a:rPr lang="it-IT" sz="1600" b="1" dirty="0">
                <a:solidFill>
                  <a:schemeClr val="accent1"/>
                </a:solidFill>
              </a:rPr>
              <a:t>Privatizzazione</a:t>
            </a:r>
            <a:r>
              <a:rPr lang="it-IT" sz="1600" dirty="0">
                <a:solidFill>
                  <a:schemeClr val="tx1"/>
                </a:solidFill>
              </a:rPr>
              <a:t> = passaggio di proprietà dell’impresa (per intero o in parte) da soggetti pubblici a soggetti privati</a:t>
            </a:r>
          </a:p>
          <a:p>
            <a:pPr marL="139700" indent="0">
              <a:spcBef>
                <a:spcPts val="400"/>
              </a:spcBef>
              <a:buNone/>
            </a:pPr>
            <a:endParaRPr lang="it-IT" sz="1600" dirty="0">
              <a:solidFill>
                <a:schemeClr val="tx1"/>
              </a:solidFill>
            </a:endParaRPr>
          </a:p>
          <a:p>
            <a:pPr marL="139700" indent="0">
              <a:spcBef>
                <a:spcPts val="400"/>
              </a:spcBef>
              <a:buNone/>
            </a:pPr>
            <a:r>
              <a:rPr lang="it-IT" sz="1600" dirty="0">
                <a:solidFill>
                  <a:schemeClr val="tx1"/>
                </a:solidFill>
              </a:rPr>
              <a:t>Obiettivi: </a:t>
            </a:r>
          </a:p>
          <a:p>
            <a:pPr>
              <a:spcBef>
                <a:spcPts val="400"/>
              </a:spcBef>
            </a:pPr>
            <a:r>
              <a:rPr lang="it-IT" sz="1600" dirty="0">
                <a:solidFill>
                  <a:schemeClr val="tx1"/>
                </a:solidFill>
              </a:rPr>
              <a:t>Miglioramento dei saldi di bilancio (↓spese, ↑entrate)</a:t>
            </a:r>
          </a:p>
          <a:p>
            <a:pPr>
              <a:spcBef>
                <a:spcPts val="400"/>
              </a:spcBef>
            </a:pPr>
            <a:r>
              <a:rPr lang="it-IT" sz="1600" dirty="0">
                <a:solidFill>
                  <a:schemeClr val="tx1"/>
                </a:solidFill>
              </a:rPr>
              <a:t>Promozione dell’efficienza economica</a:t>
            </a:r>
          </a:p>
          <a:p>
            <a:pPr>
              <a:spcBef>
                <a:spcPts val="400"/>
              </a:spcBef>
            </a:pPr>
            <a:r>
              <a:rPr lang="it-IT" sz="1600" dirty="0">
                <a:solidFill>
                  <a:schemeClr val="tx1"/>
                </a:solidFill>
              </a:rPr>
              <a:t>Aumento del grado di concorrenza sul mercato</a:t>
            </a:r>
          </a:p>
          <a:p>
            <a:pPr>
              <a:spcBef>
                <a:spcPts val="400"/>
              </a:spcBef>
            </a:pPr>
            <a:r>
              <a:rPr lang="it-IT" sz="1600" dirty="0">
                <a:solidFill>
                  <a:schemeClr val="tx1"/>
                </a:solidFill>
              </a:rPr>
              <a:t>Ridurre l’interferenza di politica e burocrazia sul mercato</a:t>
            </a:r>
          </a:p>
          <a:p>
            <a:pPr>
              <a:spcBef>
                <a:spcPts val="400"/>
              </a:spcBef>
            </a:pPr>
            <a:r>
              <a:rPr lang="it-IT" sz="1600" dirty="0">
                <a:solidFill>
                  <a:schemeClr val="tx1"/>
                </a:solidFill>
              </a:rPr>
              <a:t>Sviluppare il mercato nazionale dei capitali</a:t>
            </a:r>
          </a:p>
          <a:p>
            <a:pPr>
              <a:spcBef>
                <a:spcPts val="400"/>
              </a:spcBef>
            </a:pPr>
            <a:endParaRPr lang="it-IT" sz="1600" dirty="0">
              <a:solidFill>
                <a:schemeClr val="tx1"/>
              </a:solidFill>
            </a:endParaRPr>
          </a:p>
          <a:p>
            <a:pPr marL="139700" indent="0">
              <a:spcBef>
                <a:spcPts val="400"/>
              </a:spcBef>
              <a:buNone/>
            </a:pP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E4753F0-E92C-0F4E-B606-ADAE457B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17" y="108287"/>
            <a:ext cx="7717500" cy="572700"/>
          </a:xfrm>
        </p:spPr>
        <p:txBody>
          <a:bodyPr/>
          <a:lstStyle/>
          <a:p>
            <a:r>
              <a:rPr lang="it-IT" sz="2000" dirty="0"/>
              <a:t>Riforme strutturali: privatizzazioni</a:t>
            </a:r>
          </a:p>
        </p:txBody>
      </p:sp>
    </p:spTree>
    <p:extLst>
      <p:ext uri="{BB962C8B-B14F-4D97-AF65-F5344CB8AC3E}">
        <p14:creationId xmlns:p14="http://schemas.microsoft.com/office/powerpoint/2010/main" val="188346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814C2B6-11D4-6149-8A9B-17AA8FBD2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543" y="1152475"/>
            <a:ext cx="8006182" cy="3416400"/>
          </a:xfrm>
        </p:spPr>
        <p:txBody>
          <a:bodyPr/>
          <a:lstStyle/>
          <a:p>
            <a:pPr marL="139700" indent="0">
              <a:spcBef>
                <a:spcPts val="400"/>
              </a:spcBef>
              <a:buNone/>
            </a:pPr>
            <a:r>
              <a:rPr lang="it-IT" sz="1400" b="1" dirty="0">
                <a:solidFill>
                  <a:schemeClr val="accent1"/>
                </a:solidFill>
              </a:rPr>
              <a:t>Liberalizzazione</a:t>
            </a:r>
            <a:r>
              <a:rPr lang="it-IT" sz="1400" dirty="0">
                <a:solidFill>
                  <a:schemeClr val="tx1"/>
                </a:solidFill>
              </a:rPr>
              <a:t> = ingresso di nuove imprese su mercati serviti da monopolisti</a:t>
            </a:r>
          </a:p>
          <a:p>
            <a:pPr marL="139700" indent="0">
              <a:spcBef>
                <a:spcPts val="400"/>
              </a:spcBef>
              <a:buNone/>
            </a:pPr>
            <a:endParaRPr lang="it-IT" sz="14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Due modalità principali: 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Modifica di </a:t>
            </a:r>
            <a:r>
              <a:rPr lang="it-IT" sz="1400" b="1" dirty="0">
                <a:solidFill>
                  <a:schemeClr val="bg2"/>
                </a:solidFill>
              </a:rPr>
              <a:t>norme</a:t>
            </a:r>
            <a:r>
              <a:rPr lang="it-IT" sz="1400" dirty="0">
                <a:solidFill>
                  <a:schemeClr val="tx1"/>
                </a:solidFill>
              </a:rPr>
              <a:t>/eliminazione di riserve legali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Concessione di </a:t>
            </a:r>
            <a:r>
              <a:rPr lang="it-IT" sz="1400" b="1" dirty="0">
                <a:solidFill>
                  <a:schemeClr val="bg2"/>
                </a:solidFill>
              </a:rPr>
              <a:t>sussidi </a:t>
            </a:r>
            <a:r>
              <a:rPr lang="it-IT" sz="1400" dirty="0">
                <a:solidFill>
                  <a:schemeClr val="tx1"/>
                </a:solidFill>
              </a:rPr>
              <a:t>per facilitare l’entrata di nuovi soggetti </a:t>
            </a:r>
          </a:p>
          <a:p>
            <a:pPr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Fondamento teorico: teoria dei mercati contendibili (</a:t>
            </a:r>
            <a:r>
              <a:rPr lang="it-IT" sz="1400" dirty="0" err="1">
                <a:solidFill>
                  <a:schemeClr val="tx1"/>
                </a:solidFill>
              </a:rPr>
              <a:t>Baumol</a:t>
            </a:r>
            <a:r>
              <a:rPr lang="it-IT" sz="1400" dirty="0">
                <a:solidFill>
                  <a:schemeClr val="tx1"/>
                </a:solidFill>
              </a:rPr>
              <a:t>, </a:t>
            </a:r>
            <a:r>
              <a:rPr lang="it-IT" sz="1400" dirty="0" err="1">
                <a:solidFill>
                  <a:schemeClr val="tx1"/>
                </a:solidFill>
              </a:rPr>
              <a:t>Panzar</a:t>
            </a:r>
            <a:r>
              <a:rPr lang="it-IT" sz="1400" dirty="0">
                <a:solidFill>
                  <a:schemeClr val="tx1"/>
                </a:solidFill>
              </a:rPr>
              <a:t> e </a:t>
            </a:r>
            <a:r>
              <a:rPr lang="it-IT" sz="1400" dirty="0" err="1">
                <a:solidFill>
                  <a:schemeClr val="tx1"/>
                </a:solidFill>
              </a:rPr>
              <a:t>Willig</a:t>
            </a:r>
            <a:r>
              <a:rPr lang="it-IT" sz="1400" dirty="0">
                <a:solidFill>
                  <a:schemeClr val="tx1"/>
                </a:solidFill>
              </a:rPr>
              <a:t>, 1982 – v. dopo)</a:t>
            </a:r>
          </a:p>
          <a:p>
            <a:pPr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Rilevante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Per il settore dei </a:t>
            </a:r>
            <a:r>
              <a:rPr lang="it-IT" sz="1400" b="1" dirty="0">
                <a:solidFill>
                  <a:schemeClr val="bg2"/>
                </a:solidFill>
              </a:rPr>
              <a:t>servizi a rete </a:t>
            </a:r>
            <a:r>
              <a:rPr lang="it-IT" sz="1400" dirty="0">
                <a:solidFill>
                  <a:schemeClr val="tx1"/>
                </a:solidFill>
              </a:rPr>
              <a:t>– telecomunicazioni, energia, trasporto e altri servizi pubblici locali (liberalizzazioni avviate alla fine degli anni ‘90)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Per il settore dei </a:t>
            </a:r>
            <a:r>
              <a:rPr lang="it-IT" sz="1400" b="1" dirty="0">
                <a:solidFill>
                  <a:schemeClr val="bg2"/>
                </a:solidFill>
              </a:rPr>
              <a:t>servizi professionali </a:t>
            </a:r>
            <a:r>
              <a:rPr lang="it-IT" sz="1400" dirty="0">
                <a:solidFill>
                  <a:schemeClr val="tx1"/>
                </a:solidFill>
              </a:rPr>
              <a:t>– avvocati, consulenti, commercialisti (più controverse, ancora dibattute)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E4753F0-E92C-0F4E-B606-ADAE457B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384048"/>
            <a:ext cx="8006182" cy="572700"/>
          </a:xfrm>
        </p:spPr>
        <p:txBody>
          <a:bodyPr/>
          <a:lstStyle/>
          <a:p>
            <a:r>
              <a:rPr lang="it-IT" sz="2000" dirty="0"/>
              <a:t>Riforme strutturali: liberalizzazioni</a:t>
            </a:r>
          </a:p>
        </p:txBody>
      </p:sp>
    </p:spTree>
    <p:extLst>
      <p:ext uri="{BB962C8B-B14F-4D97-AF65-F5344CB8AC3E}">
        <p14:creationId xmlns:p14="http://schemas.microsoft.com/office/powerpoint/2010/main" val="312867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0E54514-BA34-5D4A-A151-5379A0201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it-IT" sz="1600" dirty="0">
                <a:solidFill>
                  <a:schemeClr val="bg2"/>
                </a:solidFill>
              </a:rPr>
              <a:t>Ampiezza dello sforzo di privatizzazione</a:t>
            </a:r>
            <a:r>
              <a:rPr lang="it-IT" sz="1600" dirty="0">
                <a:solidFill>
                  <a:schemeClr val="tx1"/>
                </a:solidFill>
              </a:rPr>
              <a:t>: meglio privatizzare completamente o mantenere in parte il controllo (clausola </a:t>
            </a:r>
            <a:r>
              <a:rPr lang="it-IT" sz="1600" b="1" i="1" dirty="0" err="1">
                <a:solidFill>
                  <a:schemeClr val="accent1"/>
                </a:solidFill>
              </a:rPr>
              <a:t>golden</a:t>
            </a:r>
            <a:r>
              <a:rPr lang="it-IT" sz="1600" b="1" i="1" dirty="0">
                <a:solidFill>
                  <a:schemeClr val="accent1"/>
                </a:solidFill>
              </a:rPr>
              <a:t> share</a:t>
            </a:r>
            <a:r>
              <a:rPr lang="it-IT" sz="1600" dirty="0">
                <a:solidFill>
                  <a:schemeClr val="tx1"/>
                </a:solidFill>
              </a:rPr>
              <a:t>: diritto di veto all’ingresso di azionisti indesiderati)?</a:t>
            </a:r>
          </a:p>
          <a:p>
            <a:pPr>
              <a:spcBef>
                <a:spcPts val="400"/>
              </a:spcBef>
            </a:pPr>
            <a:r>
              <a:rPr lang="it-IT" sz="1600" dirty="0">
                <a:solidFill>
                  <a:schemeClr val="bg2"/>
                </a:solidFill>
              </a:rPr>
              <a:t>Sequenza di privatizzazione/liberalizzazione</a:t>
            </a:r>
            <a:r>
              <a:rPr lang="it-IT" sz="1600" dirty="0">
                <a:solidFill>
                  <a:schemeClr val="tx1"/>
                </a:solidFill>
              </a:rPr>
              <a:t>: prima privatizzazione →↑prezzo di vendita; prima liberalizzazione →si evitano i problemi di un monopolio privato nel periodo </a:t>
            </a:r>
            <a:r>
              <a:rPr lang="it-IT" sz="1600" dirty="0" err="1">
                <a:solidFill>
                  <a:schemeClr val="tx1"/>
                </a:solidFill>
              </a:rPr>
              <a:t>pre</a:t>
            </a:r>
            <a:r>
              <a:rPr lang="it-IT" sz="1600" dirty="0">
                <a:solidFill>
                  <a:schemeClr val="tx1"/>
                </a:solidFill>
              </a:rPr>
              <a:t>-liberalizzazione</a:t>
            </a:r>
          </a:p>
          <a:p>
            <a:endParaRPr lang="it-IT" sz="16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CDF765C-54D2-7543-BC00-8DE1B0407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Due questioni principali:</a:t>
            </a:r>
            <a:br>
              <a:rPr lang="it-IT" sz="2000" dirty="0"/>
            </a:b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175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83AF6AE-EC6F-314C-95B6-D907A617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471"/>
            <a:ext cx="9070520" cy="572700"/>
          </a:xfrm>
        </p:spPr>
        <p:txBody>
          <a:bodyPr/>
          <a:lstStyle/>
          <a:p>
            <a:r>
              <a:rPr lang="it-IT" dirty="0"/>
              <a:t>L’impresa pubblica in Italia oggi – le prime 20 imprese/1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58BB83-AFD3-F543-881D-481E72983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04" y="699775"/>
            <a:ext cx="5833244" cy="432491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BD8661-3776-7B4D-BD8C-A8657EFA2D93}"/>
              </a:ext>
            </a:extLst>
          </p:cNvPr>
          <p:cNvSpPr txBox="1"/>
          <p:nvPr/>
        </p:nvSpPr>
        <p:spPr>
          <a:xfrm>
            <a:off x="7594332" y="4860755"/>
            <a:ext cx="1472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Fonte: </a:t>
            </a:r>
            <a:r>
              <a:rPr lang="it-IT" sz="1000" i="1" dirty="0" err="1"/>
              <a:t>ForumDD</a:t>
            </a:r>
            <a:r>
              <a:rPr lang="it-IT" sz="1000" i="1" dirty="0"/>
              <a:t> 2020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CC209B75-D556-44E1-5CA0-D5703081F5DE}"/>
              </a:ext>
            </a:extLst>
          </p:cNvPr>
          <p:cNvSpPr/>
          <p:nvPr/>
        </p:nvSpPr>
        <p:spPr>
          <a:xfrm>
            <a:off x="4996543" y="2661557"/>
            <a:ext cx="285750" cy="277586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bg2"/>
                </a:solidFill>
              </a:ln>
              <a:noFill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294A817-11CE-FBC1-66CD-7C74EBD935FF}"/>
              </a:ext>
            </a:extLst>
          </p:cNvPr>
          <p:cNvSpPr/>
          <p:nvPr/>
        </p:nvSpPr>
        <p:spPr>
          <a:xfrm>
            <a:off x="5290457" y="3344636"/>
            <a:ext cx="285750" cy="277586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bg2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8947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A58BB83-AFD3-F543-881D-481E72983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2" y="646296"/>
            <a:ext cx="5833244" cy="432491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694712D-C1D4-6341-B25E-367AAF6E8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284" y="1548388"/>
            <a:ext cx="5794742" cy="342281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2FCADE-DB84-D042-85A3-BCDADB5EDE33}"/>
              </a:ext>
            </a:extLst>
          </p:cNvPr>
          <p:cNvSpPr txBox="1"/>
          <p:nvPr/>
        </p:nvSpPr>
        <p:spPr>
          <a:xfrm>
            <a:off x="7594332" y="4860755"/>
            <a:ext cx="1472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Fonte: </a:t>
            </a:r>
            <a:r>
              <a:rPr lang="it-IT" sz="1000" i="1" dirty="0" err="1"/>
              <a:t>ForumDD</a:t>
            </a:r>
            <a:r>
              <a:rPr lang="it-IT" sz="1000" i="1" dirty="0"/>
              <a:t> 2020</a:t>
            </a: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37B58101-BE61-98BC-5E50-E3C60B7F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471"/>
            <a:ext cx="9070520" cy="572700"/>
          </a:xfrm>
        </p:spPr>
        <p:txBody>
          <a:bodyPr/>
          <a:lstStyle/>
          <a:p>
            <a:r>
              <a:rPr lang="it-IT" dirty="0"/>
              <a:t>L’impresa pubblica in Italia oggi – le prime 20 imprese/2</a:t>
            </a:r>
          </a:p>
        </p:txBody>
      </p:sp>
    </p:spTree>
    <p:extLst>
      <p:ext uri="{BB962C8B-B14F-4D97-AF65-F5344CB8AC3E}">
        <p14:creationId xmlns:p14="http://schemas.microsoft.com/office/powerpoint/2010/main" val="336063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DDFD57-4B50-1A44-9EAE-D1A9A9D3A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74" y="520732"/>
            <a:ext cx="5775425" cy="462276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42317B-FF34-3347-8201-A7B06E3A813F}"/>
              </a:ext>
            </a:extLst>
          </p:cNvPr>
          <p:cNvSpPr txBox="1"/>
          <p:nvPr/>
        </p:nvSpPr>
        <p:spPr>
          <a:xfrm>
            <a:off x="7594332" y="4860755"/>
            <a:ext cx="1472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Fonte: </a:t>
            </a:r>
            <a:r>
              <a:rPr lang="it-IT" sz="1000" i="1" dirty="0" err="1"/>
              <a:t>ForumDD</a:t>
            </a:r>
            <a:r>
              <a:rPr lang="it-IT" sz="1000" i="1" dirty="0"/>
              <a:t> 2020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41E5096-B988-8B4F-99F4-B3CC681BBF22}"/>
              </a:ext>
            </a:extLst>
          </p:cNvPr>
          <p:cNvSpPr/>
          <p:nvPr/>
        </p:nvSpPr>
        <p:spPr>
          <a:xfrm>
            <a:off x="1973179" y="3022333"/>
            <a:ext cx="779647" cy="952901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itolo 2">
            <a:extLst>
              <a:ext uri="{FF2B5EF4-FFF2-40B4-BE49-F238E27FC236}">
                <a16:creationId xmlns:a16="http://schemas.microsoft.com/office/drawing/2014/main" id="{94A691E5-BE64-061F-2019-54622DB8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471"/>
            <a:ext cx="9070520" cy="572700"/>
          </a:xfrm>
        </p:spPr>
        <p:txBody>
          <a:bodyPr/>
          <a:lstStyle/>
          <a:p>
            <a:r>
              <a:rPr lang="it-IT" dirty="0"/>
              <a:t>L’impresa pubblica in Italia oggi – le prime 20 imprese/3</a:t>
            </a:r>
          </a:p>
        </p:txBody>
      </p:sp>
    </p:spTree>
    <p:extLst>
      <p:ext uri="{BB962C8B-B14F-4D97-AF65-F5344CB8AC3E}">
        <p14:creationId xmlns:p14="http://schemas.microsoft.com/office/powerpoint/2010/main" val="232367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9FF2AF9-41B7-C075-A25E-221783F31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352857"/>
            <a:ext cx="7451271" cy="427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94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CF723ED-0E07-9605-DA1C-E163847E3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340" y="1030011"/>
            <a:ext cx="8109385" cy="3416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t-IT" sz="1600" dirty="0">
                <a:solidFill>
                  <a:schemeClr val="tx1"/>
                </a:solidFill>
              </a:rPr>
              <a:t>Nel 2018 le partecipate pubbliche erano circa 7.300, in metà dei casi con partecipazione di controllo</a:t>
            </a:r>
          </a:p>
          <a:p>
            <a:pPr lvl="1">
              <a:spcBef>
                <a:spcPts val="600"/>
              </a:spcBef>
            </a:pPr>
            <a:r>
              <a:rPr lang="it-IT" sz="1600" dirty="0">
                <a:solidFill>
                  <a:schemeClr val="tx1"/>
                </a:solidFill>
              </a:rPr>
              <a:t>Il programma di razionalizzazione di Cottarelli del 2012 mirava a ridurre il numero a 1000, ma la riduzione effettiva è stata molto minore </a:t>
            </a:r>
          </a:p>
          <a:p>
            <a:pPr>
              <a:spcBef>
                <a:spcPts val="600"/>
              </a:spcBef>
            </a:pPr>
            <a:r>
              <a:rPr lang="it-IT" sz="1600" dirty="0">
                <a:solidFill>
                  <a:schemeClr val="tx1"/>
                </a:solidFill>
              </a:rPr>
              <a:t>Imprese molto piccole. I soggetti pubblici con le partecipazioni </a:t>
            </a:r>
            <a:r>
              <a:rPr lang="it-IT" sz="1600" dirty="0" err="1">
                <a:solidFill>
                  <a:schemeClr val="tx1"/>
                </a:solidFill>
              </a:rPr>
              <a:t>piu</a:t>
            </a:r>
            <a:r>
              <a:rPr lang="it-IT" sz="1600" dirty="0">
                <a:solidFill>
                  <a:schemeClr val="tx1"/>
                </a:solidFill>
              </a:rPr>
              <a:t>̀ rilevanti sono spesso i comuni (il “</a:t>
            </a:r>
            <a:r>
              <a:rPr lang="it-IT" sz="1600" b="1" dirty="0">
                <a:solidFill>
                  <a:schemeClr val="bg2"/>
                </a:solidFill>
              </a:rPr>
              <a:t>capitalismo municipale</a:t>
            </a:r>
            <a:r>
              <a:rPr lang="it-IT" sz="1600" dirty="0">
                <a:solidFill>
                  <a:schemeClr val="tx1"/>
                </a:solidFill>
              </a:rPr>
              <a:t>”). </a:t>
            </a:r>
          </a:p>
          <a:p>
            <a:pPr>
              <a:spcBef>
                <a:spcPts val="600"/>
              </a:spcBef>
            </a:pPr>
            <a:r>
              <a:rPr lang="it-IT" sz="1600" dirty="0">
                <a:solidFill>
                  <a:schemeClr val="tx1"/>
                </a:solidFill>
              </a:rPr>
              <a:t>Quota di politici nei consigli di amministrazione molto superiore alle altre imprese, e un’esperienza media come amministratore inferiore. </a:t>
            </a:r>
          </a:p>
          <a:p>
            <a:pPr>
              <a:spcBef>
                <a:spcPts val="600"/>
              </a:spcBef>
            </a:pPr>
            <a:r>
              <a:rPr lang="it-IT" sz="1600" dirty="0">
                <a:solidFill>
                  <a:schemeClr val="tx1"/>
                </a:solidFill>
              </a:rPr>
              <a:t>Nelle aree del Paese con un maggiore rischio di corruzione e una peggiore </a:t>
            </a:r>
            <a:r>
              <a:rPr lang="it-IT" sz="1600" dirty="0" err="1">
                <a:solidFill>
                  <a:schemeClr val="tx1"/>
                </a:solidFill>
              </a:rPr>
              <a:t>qualita</a:t>
            </a:r>
            <a:r>
              <a:rPr lang="it-IT" sz="1600" dirty="0">
                <a:solidFill>
                  <a:schemeClr val="tx1"/>
                </a:solidFill>
              </a:rPr>
              <a:t>̀ della pubblica amministrazione, i risultati economici delle </a:t>
            </a:r>
            <a:r>
              <a:rPr lang="it-IT" sz="1600" dirty="0" err="1">
                <a:solidFill>
                  <a:schemeClr val="tx1"/>
                </a:solidFill>
              </a:rPr>
              <a:t>societa</a:t>
            </a:r>
            <a:r>
              <a:rPr lang="it-IT" sz="1600" dirty="0">
                <a:solidFill>
                  <a:schemeClr val="tx1"/>
                </a:solidFill>
              </a:rPr>
              <a:t>̀ pubbliche sono inferiori e l’incidenza del costo del lavoro superiore. </a:t>
            </a:r>
          </a:p>
          <a:p>
            <a:pPr>
              <a:spcBef>
                <a:spcPts val="600"/>
              </a:spcBef>
            </a:pPr>
            <a:endParaRPr lang="it-IT" sz="16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0DE2AA8-E7B7-A44A-873F-1DBA67E0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40" y="124389"/>
            <a:ext cx="7717500" cy="572700"/>
          </a:xfrm>
        </p:spPr>
        <p:txBody>
          <a:bodyPr/>
          <a:lstStyle/>
          <a:p>
            <a:r>
              <a:rPr lang="it-IT" dirty="0"/>
              <a:t>L’impresa pubblica oggi – insieme delle imprese </a:t>
            </a:r>
            <a:r>
              <a:rPr lang="it-IT" sz="1600" b="0" dirty="0"/>
              <a:t>(</a:t>
            </a:r>
            <a:r>
              <a:rPr lang="it-IT" sz="1600" b="0" dirty="0" err="1"/>
              <a:t>Mocetti</a:t>
            </a:r>
            <a:r>
              <a:rPr lang="it-IT" sz="1600" b="0" dirty="0"/>
              <a:t> e Roma, 2020) 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2738252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E02DAD5-7926-E5E3-1831-23C5E12EA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4286249"/>
            <a:ext cx="7717500" cy="282625"/>
          </a:xfrm>
        </p:spPr>
        <p:txBody>
          <a:bodyPr/>
          <a:lstStyle/>
          <a:p>
            <a:pPr marL="139700" indent="0" algn="r">
              <a:buNone/>
            </a:pPr>
            <a:r>
              <a:rPr lang="it-IT" sz="1000" dirty="0">
                <a:solidFill>
                  <a:schemeClr val="tx1"/>
                </a:solidFill>
              </a:rPr>
              <a:t>Fonte: </a:t>
            </a:r>
            <a:r>
              <a:rPr lang="it-IT" sz="1000" dirty="0" err="1">
                <a:solidFill>
                  <a:schemeClr val="tx1"/>
                </a:solidFill>
              </a:rPr>
              <a:t>Mocetti</a:t>
            </a:r>
            <a:r>
              <a:rPr lang="it-IT" sz="1000" dirty="0">
                <a:solidFill>
                  <a:schemeClr val="tx1"/>
                </a:solidFill>
              </a:rPr>
              <a:t> e Roma,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05B87A3-E14D-A579-D591-E4A168BD5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18" y="367856"/>
            <a:ext cx="6982975" cy="39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32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0456AA3-0730-5E44-B689-EE836711A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E6EDE74-4F0B-F349-AA83-AC6A48B8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916D5E1-CDCB-DA4C-87D6-9480B6E6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96"/>
            <a:ext cx="9144000" cy="495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8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subTitle" idx="1"/>
          </p:nvPr>
        </p:nvSpPr>
        <p:spPr>
          <a:xfrm>
            <a:off x="860409" y="1445766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 err="1"/>
              <a:t>Monopolio</a:t>
            </a:r>
            <a:r>
              <a:rPr lang="en" sz="1600" dirty="0"/>
              <a:t> </a:t>
            </a:r>
            <a:r>
              <a:rPr lang="en" sz="1600" dirty="0" err="1"/>
              <a:t>naturale</a:t>
            </a:r>
            <a:endParaRPr sz="1600" dirty="0"/>
          </a:p>
        </p:txBody>
      </p:sp>
      <p:sp>
        <p:nvSpPr>
          <p:cNvPr id="237" name="Google Shape;237;p36"/>
          <p:cNvSpPr txBox="1">
            <a:spLocks noGrp="1"/>
          </p:cNvSpPr>
          <p:nvPr>
            <p:ph type="subTitle" idx="2"/>
          </p:nvPr>
        </p:nvSpPr>
        <p:spPr>
          <a:xfrm>
            <a:off x="10069" y="2041260"/>
            <a:ext cx="4331368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l">
              <a:spcBef>
                <a:spcPts val="400"/>
              </a:spcBef>
            </a:pPr>
            <a:r>
              <a:rPr lang="it-IT" sz="1200" dirty="0">
                <a:solidFill>
                  <a:schemeClr val="tx1"/>
                </a:solidFill>
              </a:rPr>
              <a:t>Fornitura di beni per i quali </a:t>
            </a:r>
            <a:r>
              <a:rPr lang="it-IT" sz="1200" b="1" dirty="0">
                <a:solidFill>
                  <a:schemeClr val="bg2"/>
                </a:solidFill>
              </a:rPr>
              <a:t>non può esserci rivalità nell’offerta</a:t>
            </a:r>
            <a:r>
              <a:rPr lang="it-IT" sz="1200" dirty="0">
                <a:solidFill>
                  <a:schemeClr val="tx1"/>
                </a:solidFill>
              </a:rPr>
              <a:t> da parte dei produttori</a:t>
            </a:r>
          </a:p>
          <a:p>
            <a:pPr indent="0" algn="l">
              <a:spcBef>
                <a:spcPts val="400"/>
              </a:spcBef>
            </a:pPr>
            <a:endParaRPr lang="it-IT" sz="1200" dirty="0">
              <a:solidFill>
                <a:schemeClr val="tx1"/>
              </a:solidFill>
            </a:endParaRPr>
          </a:p>
          <a:p>
            <a:pPr indent="0" algn="l">
              <a:spcBef>
                <a:spcPts val="400"/>
              </a:spcBef>
            </a:pPr>
            <a:r>
              <a:rPr lang="it-IT" sz="1200" dirty="0">
                <a:solidFill>
                  <a:schemeClr val="tx1"/>
                </a:solidFill>
              </a:rPr>
              <a:t>Se l'impresa monopolista guadagna </a:t>
            </a:r>
            <a:r>
              <a:rPr lang="it-IT" sz="1200" dirty="0">
                <a:solidFill>
                  <a:schemeClr val="bg2"/>
                </a:solidFill>
              </a:rPr>
              <a:t>profitti positivi</a:t>
            </a:r>
            <a:r>
              <a:rPr lang="it-IT" sz="1200" dirty="0">
                <a:solidFill>
                  <a:schemeClr val="tx1"/>
                </a:solidFill>
              </a:rPr>
              <a:t>, si può ritenere più giusto che questi vadano alla collettività</a:t>
            </a:r>
          </a:p>
          <a:p>
            <a:pPr indent="0" algn="l">
              <a:spcBef>
                <a:spcPts val="400"/>
              </a:spcBef>
            </a:pPr>
            <a:r>
              <a:rPr lang="it-IT" sz="1200" dirty="0">
                <a:solidFill>
                  <a:schemeClr val="tx1"/>
                </a:solidFill>
              </a:rPr>
              <a:t>Se l’impresa in monopolio naturale fa </a:t>
            </a:r>
            <a:r>
              <a:rPr lang="it-IT" sz="1200" dirty="0">
                <a:solidFill>
                  <a:schemeClr val="bg2"/>
                </a:solidFill>
              </a:rPr>
              <a:t>profitti negativi</a:t>
            </a:r>
            <a:r>
              <a:rPr lang="it-IT" sz="1200" dirty="0">
                <a:solidFill>
                  <a:schemeClr val="tx1"/>
                </a:solidFill>
              </a:rPr>
              <a:t>, la proprietà pubblica può consentire all'impresa monopolista di massimizzare il benessere sociale, coprendo con entrate dalla fiscalità generale le perdite operative</a:t>
            </a:r>
          </a:p>
        </p:txBody>
      </p:sp>
      <p:sp>
        <p:nvSpPr>
          <p:cNvPr id="238" name="Google Shape;238;p36"/>
          <p:cNvSpPr txBox="1">
            <a:spLocks noGrp="1"/>
          </p:cNvSpPr>
          <p:nvPr>
            <p:ph type="subTitle" idx="3"/>
          </p:nvPr>
        </p:nvSpPr>
        <p:spPr>
          <a:xfrm>
            <a:off x="5308453" y="1447743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/>
              <a:t>Beni </a:t>
            </a:r>
            <a:r>
              <a:rPr lang="en" sz="1600" dirty="0" err="1"/>
              <a:t>pubblici</a:t>
            </a:r>
            <a:endParaRPr sz="1600" dirty="0"/>
          </a:p>
        </p:txBody>
      </p:sp>
      <p:sp>
        <p:nvSpPr>
          <p:cNvPr id="239" name="Google Shape;239;p36"/>
          <p:cNvSpPr txBox="1">
            <a:spLocks noGrp="1"/>
          </p:cNvSpPr>
          <p:nvPr>
            <p:ph type="subTitle" idx="4"/>
          </p:nvPr>
        </p:nvSpPr>
        <p:spPr>
          <a:xfrm>
            <a:off x="4802565" y="2041260"/>
            <a:ext cx="3806467" cy="1624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err="1"/>
              <a:t>Fornitura</a:t>
            </a:r>
            <a:r>
              <a:rPr lang="en" sz="1200" dirty="0"/>
              <a:t> di </a:t>
            </a:r>
            <a:r>
              <a:rPr lang="en" sz="1200" dirty="0" err="1"/>
              <a:t>beni</a:t>
            </a:r>
            <a:r>
              <a:rPr lang="en" sz="1200" dirty="0"/>
              <a:t> per </a:t>
            </a:r>
            <a:r>
              <a:rPr lang="it-IT" sz="1200" dirty="0"/>
              <a:t>i quali </a:t>
            </a:r>
            <a:r>
              <a:rPr lang="it-IT" sz="1200" b="1" dirty="0">
                <a:solidFill>
                  <a:schemeClr val="bg2"/>
                </a:solidFill>
              </a:rPr>
              <a:t>non c’è rivalità nella domanda</a:t>
            </a:r>
            <a:r>
              <a:rPr lang="it-IT" sz="1200" dirty="0"/>
              <a:t> da parte dei consumatori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dirty="0"/>
              <a:t>L’individuazione dei beni pubblici deriva solo parzialmente da ragioni tecniche, ma più propriamente riflette scelte collettive motivate da ragioni di efficienza ed equità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  <p:sp>
        <p:nvSpPr>
          <p:cNvPr id="20" name="Titolo 2">
            <a:extLst>
              <a:ext uri="{FF2B5EF4-FFF2-40B4-BE49-F238E27FC236}">
                <a16:creationId xmlns:a16="http://schemas.microsoft.com/office/drawing/2014/main" id="{3244F1D1-8451-324B-A39C-84638848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039"/>
            <a:ext cx="8430725" cy="572700"/>
          </a:xfrm>
        </p:spPr>
        <p:txBody>
          <a:bodyPr/>
          <a:lstStyle/>
          <a:p>
            <a:r>
              <a:rPr lang="it-IT" sz="2000" dirty="0"/>
              <a:t>Le ragioni della proprietà pubblica, nella teoria economica</a:t>
            </a:r>
          </a:p>
        </p:txBody>
      </p:sp>
      <p:grpSp>
        <p:nvGrpSpPr>
          <p:cNvPr id="21" name="Google Shape;9551;p76">
            <a:extLst>
              <a:ext uri="{FF2B5EF4-FFF2-40B4-BE49-F238E27FC236}">
                <a16:creationId xmlns:a16="http://schemas.microsoft.com/office/drawing/2014/main" id="{220D80FA-9312-E845-AEB3-ECCAC458F4AE}"/>
              </a:ext>
            </a:extLst>
          </p:cNvPr>
          <p:cNvGrpSpPr/>
          <p:nvPr/>
        </p:nvGrpSpPr>
        <p:grpSpPr>
          <a:xfrm>
            <a:off x="6254810" y="1049010"/>
            <a:ext cx="368987" cy="363666"/>
            <a:chOff x="-64774725" y="1916550"/>
            <a:chExt cx="319000" cy="314400"/>
          </a:xfrm>
        </p:grpSpPr>
        <p:sp>
          <p:nvSpPr>
            <p:cNvPr id="22" name="Google Shape;9552;p76">
              <a:extLst>
                <a:ext uri="{FF2B5EF4-FFF2-40B4-BE49-F238E27FC236}">
                  <a16:creationId xmlns:a16="http://schemas.microsoft.com/office/drawing/2014/main" id="{BBF69BB8-05A5-1549-85E4-7472FBED59BD}"/>
                </a:ext>
              </a:extLst>
            </p:cNvPr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" name="Google Shape;9553;p76">
              <a:extLst>
                <a:ext uri="{FF2B5EF4-FFF2-40B4-BE49-F238E27FC236}">
                  <a16:creationId xmlns:a16="http://schemas.microsoft.com/office/drawing/2014/main" id="{CB40BE03-7883-CB47-9651-BE7D17BF2C9A}"/>
                </a:ext>
              </a:extLst>
            </p:cNvPr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/>
            </a:p>
          </p:txBody>
        </p:sp>
      </p:grpSp>
      <p:grpSp>
        <p:nvGrpSpPr>
          <p:cNvPr id="24" name="Google Shape;9547;p76">
            <a:extLst>
              <a:ext uri="{FF2B5EF4-FFF2-40B4-BE49-F238E27FC236}">
                <a16:creationId xmlns:a16="http://schemas.microsoft.com/office/drawing/2014/main" id="{64D63F33-9132-BB47-8D2C-A41FEAE493AC}"/>
              </a:ext>
            </a:extLst>
          </p:cNvPr>
          <p:cNvGrpSpPr/>
          <p:nvPr/>
        </p:nvGrpSpPr>
        <p:grpSpPr>
          <a:xfrm>
            <a:off x="1806766" y="1039240"/>
            <a:ext cx="368987" cy="369566"/>
            <a:chOff x="-59502375" y="1904375"/>
            <a:chExt cx="319000" cy="319500"/>
          </a:xfrm>
        </p:grpSpPr>
        <p:sp>
          <p:nvSpPr>
            <p:cNvPr id="25" name="Google Shape;9548;p76">
              <a:extLst>
                <a:ext uri="{FF2B5EF4-FFF2-40B4-BE49-F238E27FC236}">
                  <a16:creationId xmlns:a16="http://schemas.microsoft.com/office/drawing/2014/main" id="{3273ACC2-54A5-E447-A5CB-6CB779DB4AEE}"/>
                </a:ext>
              </a:extLst>
            </p:cNvPr>
            <p:cNvSpPr/>
            <p:nvPr/>
          </p:nvSpPr>
          <p:spPr>
            <a:xfrm>
              <a:off x="-59455125" y="2097050"/>
              <a:ext cx="227650" cy="62225"/>
            </a:xfrm>
            <a:custGeom>
              <a:avLst/>
              <a:gdLst/>
              <a:ahLst/>
              <a:cxnLst/>
              <a:rect l="l" t="t" r="r" b="b"/>
              <a:pathLst>
                <a:path w="9106" h="2489" extrusionOk="0">
                  <a:moveTo>
                    <a:pt x="1670" y="819"/>
                  </a:moveTo>
                  <a:lnTo>
                    <a:pt x="1670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3309" y="819"/>
                  </a:moveTo>
                  <a:lnTo>
                    <a:pt x="3309" y="1670"/>
                  </a:lnTo>
                  <a:lnTo>
                    <a:pt x="2489" y="1670"/>
                  </a:lnTo>
                  <a:lnTo>
                    <a:pt x="2489" y="819"/>
                  </a:lnTo>
                  <a:close/>
                  <a:moveTo>
                    <a:pt x="4978" y="819"/>
                  </a:moveTo>
                  <a:lnTo>
                    <a:pt x="4978" y="1670"/>
                  </a:lnTo>
                  <a:lnTo>
                    <a:pt x="4128" y="1670"/>
                  </a:lnTo>
                  <a:lnTo>
                    <a:pt x="4128" y="819"/>
                  </a:lnTo>
                  <a:close/>
                  <a:moveTo>
                    <a:pt x="6617" y="819"/>
                  </a:moveTo>
                  <a:lnTo>
                    <a:pt x="6617" y="1670"/>
                  </a:lnTo>
                  <a:lnTo>
                    <a:pt x="5798" y="1670"/>
                  </a:lnTo>
                  <a:lnTo>
                    <a:pt x="5798" y="819"/>
                  </a:lnTo>
                  <a:close/>
                  <a:moveTo>
                    <a:pt x="8286" y="819"/>
                  </a:moveTo>
                  <a:lnTo>
                    <a:pt x="8286" y="1670"/>
                  </a:lnTo>
                  <a:lnTo>
                    <a:pt x="7436" y="1670"/>
                  </a:lnTo>
                  <a:lnTo>
                    <a:pt x="7436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89"/>
                    <a:pt x="410" y="2489"/>
                  </a:cubicBezTo>
                  <a:lnTo>
                    <a:pt x="8664" y="2489"/>
                  </a:lnTo>
                  <a:cubicBezTo>
                    <a:pt x="8917" y="2489"/>
                    <a:pt x="9106" y="2300"/>
                    <a:pt x="9106" y="2048"/>
                  </a:cubicBezTo>
                  <a:lnTo>
                    <a:pt x="9106" y="410"/>
                  </a:lnTo>
                  <a:cubicBezTo>
                    <a:pt x="9106" y="158"/>
                    <a:pt x="8917" y="0"/>
                    <a:pt x="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" name="Google Shape;9549;p76">
              <a:extLst>
                <a:ext uri="{FF2B5EF4-FFF2-40B4-BE49-F238E27FC236}">
                  <a16:creationId xmlns:a16="http://schemas.microsoft.com/office/drawing/2014/main" id="{260837DB-3888-D745-A868-B43BF8639AE8}"/>
                </a:ext>
              </a:extLst>
            </p:cNvPr>
            <p:cNvSpPr/>
            <p:nvPr/>
          </p:nvSpPr>
          <p:spPr>
            <a:xfrm>
              <a:off x="-59502375" y="1966300"/>
              <a:ext cx="319000" cy="257575"/>
            </a:xfrm>
            <a:custGeom>
              <a:avLst/>
              <a:gdLst/>
              <a:ahLst/>
              <a:cxnLst/>
              <a:rect l="l" t="t" r="r" b="b"/>
              <a:pathLst>
                <a:path w="12760" h="10303" extrusionOk="0">
                  <a:moveTo>
                    <a:pt x="8633" y="1639"/>
                  </a:moveTo>
                  <a:lnTo>
                    <a:pt x="8633" y="3592"/>
                  </a:lnTo>
                  <a:lnTo>
                    <a:pt x="7814" y="3592"/>
                  </a:lnTo>
                  <a:lnTo>
                    <a:pt x="7814" y="1639"/>
                  </a:lnTo>
                  <a:close/>
                  <a:moveTo>
                    <a:pt x="11941" y="819"/>
                  </a:moveTo>
                  <a:lnTo>
                    <a:pt x="11941" y="3592"/>
                  </a:lnTo>
                  <a:lnTo>
                    <a:pt x="11122" y="3592"/>
                  </a:lnTo>
                  <a:lnTo>
                    <a:pt x="11122" y="819"/>
                  </a:lnTo>
                  <a:close/>
                  <a:moveTo>
                    <a:pt x="5041" y="3119"/>
                  </a:moveTo>
                  <a:lnTo>
                    <a:pt x="5041" y="3970"/>
                  </a:lnTo>
                  <a:cubicBezTo>
                    <a:pt x="5041" y="4222"/>
                    <a:pt x="5230" y="4411"/>
                    <a:pt x="5482" y="4411"/>
                  </a:cubicBezTo>
                  <a:lnTo>
                    <a:pt x="11941" y="4411"/>
                  </a:lnTo>
                  <a:lnTo>
                    <a:pt x="11941" y="9357"/>
                  </a:lnTo>
                  <a:lnTo>
                    <a:pt x="914" y="9357"/>
                  </a:lnTo>
                  <a:lnTo>
                    <a:pt x="914" y="4222"/>
                  </a:lnTo>
                  <a:lnTo>
                    <a:pt x="2552" y="3119"/>
                  </a:lnTo>
                  <a:lnTo>
                    <a:pt x="2552" y="3970"/>
                  </a:lnTo>
                  <a:cubicBezTo>
                    <a:pt x="2552" y="4207"/>
                    <a:pt x="2767" y="4373"/>
                    <a:pt x="2980" y="4373"/>
                  </a:cubicBezTo>
                  <a:cubicBezTo>
                    <a:pt x="3050" y="4373"/>
                    <a:pt x="3120" y="4355"/>
                    <a:pt x="3182" y="4316"/>
                  </a:cubicBezTo>
                  <a:lnTo>
                    <a:pt x="5041" y="3119"/>
                  </a:lnTo>
                  <a:close/>
                  <a:moveTo>
                    <a:pt x="10712" y="0"/>
                  </a:moveTo>
                  <a:cubicBezTo>
                    <a:pt x="10491" y="0"/>
                    <a:pt x="10334" y="189"/>
                    <a:pt x="10334" y="441"/>
                  </a:cubicBezTo>
                  <a:lnTo>
                    <a:pt x="10334" y="3592"/>
                  </a:lnTo>
                  <a:lnTo>
                    <a:pt x="9483" y="3592"/>
                  </a:lnTo>
                  <a:lnTo>
                    <a:pt x="9483" y="1261"/>
                  </a:lnTo>
                  <a:cubicBezTo>
                    <a:pt x="9483" y="1008"/>
                    <a:pt x="9294" y="819"/>
                    <a:pt x="9074" y="819"/>
                  </a:cubicBezTo>
                  <a:lnTo>
                    <a:pt x="7404" y="819"/>
                  </a:lnTo>
                  <a:cubicBezTo>
                    <a:pt x="7183" y="819"/>
                    <a:pt x="6963" y="1008"/>
                    <a:pt x="6963" y="1261"/>
                  </a:cubicBezTo>
                  <a:lnTo>
                    <a:pt x="6963" y="3592"/>
                  </a:lnTo>
                  <a:lnTo>
                    <a:pt x="5860" y="3592"/>
                  </a:lnTo>
                  <a:lnTo>
                    <a:pt x="5860" y="2363"/>
                  </a:lnTo>
                  <a:cubicBezTo>
                    <a:pt x="5860" y="2206"/>
                    <a:pt x="5797" y="2080"/>
                    <a:pt x="5640" y="2017"/>
                  </a:cubicBezTo>
                  <a:cubicBezTo>
                    <a:pt x="5581" y="1973"/>
                    <a:pt x="5509" y="1949"/>
                    <a:pt x="5436" y="1949"/>
                  </a:cubicBezTo>
                  <a:cubicBezTo>
                    <a:pt x="5352" y="1949"/>
                    <a:pt x="5266" y="1981"/>
                    <a:pt x="5199" y="2048"/>
                  </a:cubicBezTo>
                  <a:lnTo>
                    <a:pt x="3340" y="3245"/>
                  </a:lnTo>
                  <a:lnTo>
                    <a:pt x="3340" y="2395"/>
                  </a:lnTo>
                  <a:cubicBezTo>
                    <a:pt x="3340" y="2237"/>
                    <a:pt x="3277" y="2111"/>
                    <a:pt x="3119" y="2048"/>
                  </a:cubicBezTo>
                  <a:cubicBezTo>
                    <a:pt x="3061" y="2004"/>
                    <a:pt x="2989" y="1981"/>
                    <a:pt x="2916" y="1981"/>
                  </a:cubicBezTo>
                  <a:cubicBezTo>
                    <a:pt x="2831" y="1981"/>
                    <a:pt x="2746" y="2012"/>
                    <a:pt x="2678" y="2080"/>
                  </a:cubicBezTo>
                  <a:lnTo>
                    <a:pt x="189" y="3718"/>
                  </a:lnTo>
                  <a:cubicBezTo>
                    <a:pt x="95" y="3812"/>
                    <a:pt x="0" y="3938"/>
                    <a:pt x="0" y="4096"/>
                  </a:cubicBezTo>
                  <a:lnTo>
                    <a:pt x="0" y="9861"/>
                  </a:lnTo>
                  <a:cubicBezTo>
                    <a:pt x="0" y="10113"/>
                    <a:pt x="189" y="10302"/>
                    <a:pt x="441" y="10302"/>
                  </a:cubicBezTo>
                  <a:lnTo>
                    <a:pt x="12287" y="10302"/>
                  </a:lnTo>
                  <a:cubicBezTo>
                    <a:pt x="12539" y="10302"/>
                    <a:pt x="12697" y="10113"/>
                    <a:pt x="12697" y="9861"/>
                  </a:cubicBezTo>
                  <a:lnTo>
                    <a:pt x="12697" y="504"/>
                  </a:lnTo>
                  <a:cubicBezTo>
                    <a:pt x="12760" y="158"/>
                    <a:pt x="12602" y="0"/>
                    <a:pt x="12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" name="Google Shape;9550;p76">
              <a:extLst>
                <a:ext uri="{FF2B5EF4-FFF2-40B4-BE49-F238E27FC236}">
                  <a16:creationId xmlns:a16="http://schemas.microsoft.com/office/drawing/2014/main" id="{3E4CD2B3-2C4A-F540-910F-DF94ED7ABAE0}"/>
                </a:ext>
              </a:extLst>
            </p:cNvPr>
            <p:cNvSpPr/>
            <p:nvPr/>
          </p:nvSpPr>
          <p:spPr>
            <a:xfrm>
              <a:off x="-59322800" y="1904375"/>
              <a:ext cx="106350" cy="41175"/>
            </a:xfrm>
            <a:custGeom>
              <a:avLst/>
              <a:gdLst/>
              <a:ahLst/>
              <a:cxnLst/>
              <a:rect l="l" t="t" r="r" b="b"/>
              <a:pathLst>
                <a:path w="4254" h="1647" extrusionOk="0">
                  <a:moveTo>
                    <a:pt x="1291" y="0"/>
                  </a:moveTo>
                  <a:cubicBezTo>
                    <a:pt x="890" y="0"/>
                    <a:pt x="485" y="181"/>
                    <a:pt x="158" y="556"/>
                  </a:cubicBezTo>
                  <a:cubicBezTo>
                    <a:pt x="0" y="713"/>
                    <a:pt x="32" y="965"/>
                    <a:pt x="189" y="1123"/>
                  </a:cubicBezTo>
                  <a:cubicBezTo>
                    <a:pt x="265" y="1198"/>
                    <a:pt x="369" y="1237"/>
                    <a:pt x="474" y="1237"/>
                  </a:cubicBezTo>
                  <a:cubicBezTo>
                    <a:pt x="589" y="1237"/>
                    <a:pt x="706" y="1190"/>
                    <a:pt x="788" y="1091"/>
                  </a:cubicBezTo>
                  <a:cubicBezTo>
                    <a:pt x="946" y="918"/>
                    <a:pt x="1119" y="831"/>
                    <a:pt x="1292" y="831"/>
                  </a:cubicBezTo>
                  <a:cubicBezTo>
                    <a:pt x="1465" y="831"/>
                    <a:pt x="1639" y="918"/>
                    <a:pt x="1796" y="1091"/>
                  </a:cubicBezTo>
                  <a:cubicBezTo>
                    <a:pt x="2115" y="1457"/>
                    <a:pt x="2530" y="1646"/>
                    <a:pt x="2948" y="1646"/>
                  </a:cubicBezTo>
                  <a:cubicBezTo>
                    <a:pt x="3357" y="1646"/>
                    <a:pt x="3769" y="1465"/>
                    <a:pt x="4096" y="1091"/>
                  </a:cubicBezTo>
                  <a:cubicBezTo>
                    <a:pt x="4254" y="902"/>
                    <a:pt x="4191" y="650"/>
                    <a:pt x="4033" y="493"/>
                  </a:cubicBezTo>
                  <a:cubicBezTo>
                    <a:pt x="3975" y="420"/>
                    <a:pt x="3885" y="381"/>
                    <a:pt x="3788" y="381"/>
                  </a:cubicBezTo>
                  <a:cubicBezTo>
                    <a:pt x="3674" y="381"/>
                    <a:pt x="3551" y="436"/>
                    <a:pt x="3466" y="556"/>
                  </a:cubicBezTo>
                  <a:cubicBezTo>
                    <a:pt x="3308" y="729"/>
                    <a:pt x="3127" y="815"/>
                    <a:pt x="2946" y="815"/>
                  </a:cubicBezTo>
                  <a:cubicBezTo>
                    <a:pt x="2765" y="815"/>
                    <a:pt x="2584" y="729"/>
                    <a:pt x="2426" y="556"/>
                  </a:cubicBezTo>
                  <a:cubicBezTo>
                    <a:pt x="2108" y="189"/>
                    <a:pt x="1701" y="0"/>
                    <a:pt x="1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53976F0-7CB2-3C45-BED3-28A1E44E43CE}"/>
              </a:ext>
            </a:extLst>
          </p:cNvPr>
          <p:cNvSpPr/>
          <p:nvPr/>
        </p:nvSpPr>
        <p:spPr>
          <a:xfrm>
            <a:off x="623455" y="447789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00"/>
              </a:spcBef>
            </a:pPr>
            <a:r>
              <a:rPr lang="it-IT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CREDITS: </a:t>
            </a:r>
            <a:r>
              <a:rPr lang="it-IT" sz="11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This</a:t>
            </a:r>
            <a:r>
              <a:rPr lang="it-IT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-IT" sz="11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presentation</a:t>
            </a:r>
            <a:r>
              <a:rPr lang="it-IT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-IT" sz="11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template</a:t>
            </a:r>
            <a:r>
              <a:rPr lang="it-IT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-IT" sz="11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was</a:t>
            </a:r>
            <a:r>
              <a:rPr lang="it-IT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-IT" sz="11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created</a:t>
            </a:r>
            <a:r>
              <a:rPr lang="it-IT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by </a:t>
            </a:r>
            <a:r>
              <a:rPr lang="it-IT" sz="1100" b="1" dirty="0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it-IT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it-IT" sz="11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including</a:t>
            </a:r>
            <a:r>
              <a:rPr lang="it-IT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-IT" sz="11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icons</a:t>
            </a:r>
            <a:r>
              <a:rPr lang="it-IT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by </a:t>
            </a:r>
            <a:r>
              <a:rPr lang="it-IT" sz="1100" b="1" dirty="0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it-IT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lang="it-IT" sz="11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infographics</a:t>
            </a:r>
            <a:r>
              <a:rPr lang="it-IT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&amp; images by </a:t>
            </a:r>
            <a:r>
              <a:rPr lang="it-IT" sz="1100" b="1" dirty="0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lang="it-IT" sz="11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648;p62">
            <a:extLst>
              <a:ext uri="{FF2B5EF4-FFF2-40B4-BE49-F238E27FC236}">
                <a16:creationId xmlns:a16="http://schemas.microsoft.com/office/drawing/2014/main" id="{F260318C-D34D-8F44-BAC6-DF76A98CDB67}"/>
              </a:ext>
            </a:extLst>
          </p:cNvPr>
          <p:cNvSpPr txBox="1">
            <a:spLocks/>
          </p:cNvSpPr>
          <p:nvPr/>
        </p:nvSpPr>
        <p:spPr>
          <a:xfrm>
            <a:off x="623455" y="459405"/>
            <a:ext cx="5533696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7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2400" dirty="0"/>
              <a:t>Per saperne di più…</a:t>
            </a:r>
          </a:p>
          <a:p>
            <a:endParaRPr lang="it-IT" sz="1600" dirty="0"/>
          </a:p>
          <a:p>
            <a:r>
              <a:rPr lang="it-IT" sz="1400" b="0" dirty="0" err="1">
                <a:solidFill>
                  <a:schemeClr val="tx1"/>
                </a:solidFill>
              </a:rPr>
              <a:t>Toninelli</a:t>
            </a:r>
            <a:r>
              <a:rPr lang="it-IT" sz="1400" b="0" dirty="0">
                <a:solidFill>
                  <a:schemeClr val="tx1"/>
                </a:solidFill>
              </a:rPr>
              <a:t> (2008) «Tra Stato e mercato: ascesa e declino dell'impresa pubblica italiana tra XIX e XX secolo», </a:t>
            </a:r>
            <a:r>
              <a:rPr lang="it-IT" sz="1400" b="0" dirty="0">
                <a:solidFill>
                  <a:schemeClr val="tx1"/>
                </a:solidFill>
                <a:hlinkClick r:id="rId6"/>
              </a:rPr>
              <a:t>https://www.italianieuropei.it/it/la-rivista/archivio-della-rivista/item/1128-tra-stato-e-mercato-ascesa-e-declino-dell-impresa-pubblica-italiana-tra-xix-e-xx-secolo.html</a:t>
            </a:r>
            <a:r>
              <a:rPr lang="it-IT" sz="1400" b="0" dirty="0">
                <a:solidFill>
                  <a:schemeClr val="tx1"/>
                </a:solidFill>
              </a:rPr>
              <a:t> </a:t>
            </a:r>
          </a:p>
          <a:p>
            <a:endParaRPr lang="it-IT" sz="1400" b="0" dirty="0">
              <a:solidFill>
                <a:schemeClr val="tx1"/>
              </a:solidFill>
            </a:endParaRPr>
          </a:p>
          <a:p>
            <a:r>
              <a:rPr lang="it-IT" sz="1400" b="0" dirty="0">
                <a:solidFill>
                  <a:schemeClr val="tx1"/>
                </a:solidFill>
              </a:rPr>
              <a:t>Forum Disuguaglianze e Diversità (2020), «Missioni Strategiche per le Imprese Pubbliche Italiane», </a:t>
            </a:r>
            <a:r>
              <a:rPr lang="it-IT" sz="1400" b="0" dirty="0">
                <a:solidFill>
                  <a:schemeClr val="tx1"/>
                </a:solidFill>
                <a:hlinkClick r:id="rId7"/>
              </a:rPr>
              <a:t>https://www.forumdisuguaglianzediversita.org/rapporto-missioni-strategiche-per-le-imprese-pubbliche-italiane/</a:t>
            </a:r>
            <a:r>
              <a:rPr lang="it-IT" sz="1400" b="0" dirty="0">
                <a:solidFill>
                  <a:schemeClr val="tx1"/>
                </a:solidFill>
              </a:rPr>
              <a:t> </a:t>
            </a:r>
          </a:p>
          <a:p>
            <a:endParaRPr lang="it-IT" sz="1400" b="0" dirty="0">
              <a:solidFill>
                <a:schemeClr val="tx1"/>
              </a:solidFill>
            </a:endParaRPr>
          </a:p>
          <a:p>
            <a:r>
              <a:rPr lang="it-IT" sz="1400" b="0" dirty="0" err="1">
                <a:solidFill>
                  <a:schemeClr val="tx1"/>
                </a:solidFill>
              </a:rPr>
              <a:t>Mocetti</a:t>
            </a:r>
            <a:r>
              <a:rPr lang="it-IT" sz="1400" b="0" dirty="0">
                <a:solidFill>
                  <a:schemeClr val="tx1"/>
                </a:solidFill>
              </a:rPr>
              <a:t> S. Roma G. (2020), Da 8.000 a 1.000? Razionalizzazione e governance delle </a:t>
            </a:r>
            <a:r>
              <a:rPr lang="it-IT" sz="1400" b="0" dirty="0" err="1">
                <a:solidFill>
                  <a:schemeClr val="tx1"/>
                </a:solidFill>
              </a:rPr>
              <a:t>societa</a:t>
            </a:r>
            <a:r>
              <a:rPr lang="it-IT" sz="1400" b="0" dirty="0">
                <a:solidFill>
                  <a:schemeClr val="tx1"/>
                </a:solidFill>
              </a:rPr>
              <a:t>̀ pubbliche, Banca d’Italia, Questioni di economia e finanza, 570. </a:t>
            </a:r>
          </a:p>
          <a:p>
            <a:endParaRPr lang="it-IT" sz="1400" b="0" dirty="0">
              <a:solidFill>
                <a:schemeClr val="tx1"/>
              </a:solidFill>
            </a:endParaRPr>
          </a:p>
          <a:p>
            <a:endParaRPr lang="it-IT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0306FEE-24C6-BA40-955D-33461B122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876" y="1004874"/>
            <a:ext cx="8585737" cy="34164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it-IT" sz="1400" dirty="0">
                <a:solidFill>
                  <a:schemeClr val="bg2"/>
                </a:solidFill>
              </a:rPr>
              <a:t>Politico-ideologiche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alla base dei processi di collettivizzazione forzata (URSS)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hanno giocato un ruolo anche nelle nazionalizzazioni delle economie miste occidentali </a:t>
            </a:r>
          </a:p>
          <a:p>
            <a:pPr marL="596900" lvl="1" indent="0">
              <a:spcBef>
                <a:spcPts val="400"/>
              </a:spcBef>
              <a:buNone/>
            </a:pPr>
            <a:endParaRPr lang="it-IT" sz="14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it-IT" sz="1400" dirty="0">
                <a:solidFill>
                  <a:schemeClr val="bg2"/>
                </a:solidFill>
              </a:rPr>
              <a:t>Sociali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sostegno all’occupazione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accesso a beni e servizi a condizioni agevolate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coesione territoriale (es. sviluppo del Mezzogiorno)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sviluppo della classe imprenditoriale </a:t>
            </a:r>
          </a:p>
          <a:p>
            <a:pPr>
              <a:spcBef>
                <a:spcPts val="400"/>
              </a:spcBef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4002BCD-A368-B548-A800-A506CA21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39" y="76040"/>
            <a:ext cx="7717500" cy="572700"/>
          </a:xfrm>
        </p:spPr>
        <p:txBody>
          <a:bodyPr/>
          <a:lstStyle/>
          <a:p>
            <a:r>
              <a:rPr lang="it-IT" sz="2000" dirty="0"/>
              <a:t>Le ragioni della proprietà pubblica, nella realtà storica/1</a:t>
            </a:r>
          </a:p>
        </p:txBody>
      </p:sp>
    </p:spTree>
    <p:extLst>
      <p:ext uri="{BB962C8B-B14F-4D97-AF65-F5344CB8AC3E}">
        <p14:creationId xmlns:p14="http://schemas.microsoft.com/office/powerpoint/2010/main" val="301604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0306FEE-24C6-BA40-955D-33461B122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07" y="871714"/>
            <a:ext cx="8065972" cy="3416400"/>
          </a:xfrm>
        </p:spPr>
        <p:txBody>
          <a:bodyPr/>
          <a:lstStyle/>
          <a:p>
            <a:pPr>
              <a:spcBef>
                <a:spcPts val="400"/>
              </a:spcBef>
            </a:pPr>
            <a:endParaRPr lang="it-IT" sz="14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it-IT" sz="1400" dirty="0">
                <a:solidFill>
                  <a:schemeClr val="bg2"/>
                </a:solidFill>
              </a:rPr>
              <a:t>Economiche</a:t>
            </a:r>
            <a:r>
              <a:rPr lang="it-IT" sz="1400" dirty="0">
                <a:solidFill>
                  <a:schemeClr val="tx1"/>
                </a:solidFill>
              </a:rPr>
              <a:t> (oltre alle due precedenti – monopolio naturale e beni pubblici):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gettito fiscale (es. monopoli del sale e del tabacco)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redistribuzione del reddito e stabilizzazione del sistema economico (strumento di politica anticiclica)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promozione della crescita economica in aree o settori arretrati (es. industria siderurgica – Terna; petrolio – Agip) 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promozione dell’accesso al credito (IRI, attraverso holding finanziarie come </a:t>
            </a:r>
            <a:r>
              <a:rPr lang="it-IT" sz="1400" dirty="0" err="1">
                <a:solidFill>
                  <a:schemeClr val="tx1"/>
                </a:solidFill>
              </a:rPr>
              <a:t>Finsider</a:t>
            </a:r>
            <a:r>
              <a:rPr lang="it-IT" sz="1400" dirty="0">
                <a:solidFill>
                  <a:schemeClr val="tx1"/>
                </a:solidFill>
              </a:rPr>
              <a:t>, STET)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Salvataggio di imprese in difficoltà (IRI)</a:t>
            </a:r>
          </a:p>
          <a:p>
            <a:pPr>
              <a:spcBef>
                <a:spcPts val="400"/>
              </a:spcBef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4002BCD-A368-B548-A800-A506CA21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39" y="84204"/>
            <a:ext cx="7717500" cy="572700"/>
          </a:xfrm>
        </p:spPr>
        <p:txBody>
          <a:bodyPr/>
          <a:lstStyle/>
          <a:p>
            <a:r>
              <a:rPr lang="it-IT" sz="2000" dirty="0"/>
              <a:t>Le ragioni della proprietà pubblica, nella realtà storica/2</a:t>
            </a:r>
          </a:p>
        </p:txBody>
      </p:sp>
    </p:spTree>
    <p:extLst>
      <p:ext uri="{BB962C8B-B14F-4D97-AF65-F5344CB8AC3E}">
        <p14:creationId xmlns:p14="http://schemas.microsoft.com/office/powerpoint/2010/main" val="252056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0306FEE-24C6-BA40-955D-33461B122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342" y="3664099"/>
            <a:ext cx="7717500" cy="90477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4002BCD-A368-B548-A800-A506CA21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41" y="384048"/>
            <a:ext cx="8228815" cy="572700"/>
          </a:xfrm>
        </p:spPr>
        <p:txBody>
          <a:bodyPr/>
          <a:lstStyle/>
          <a:p>
            <a:r>
              <a:rPr lang="it-IT" sz="2000" dirty="0"/>
              <a:t>Più specificamente, cosa si intende per impresa pubblica?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60C73AA-ABED-8345-A76E-0F1E9FCB9B22}"/>
              </a:ext>
            </a:extLst>
          </p:cNvPr>
          <p:cNvSpPr/>
          <p:nvPr/>
        </p:nvSpPr>
        <p:spPr>
          <a:xfrm>
            <a:off x="376342" y="1232033"/>
            <a:ext cx="1847095" cy="124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Montserrat" pitchFamily="2" charset="77"/>
              </a:rPr>
              <a:t>Ente pubblico economico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83C5FED-A0C8-344B-9A79-C9D8E7373264}"/>
              </a:ext>
            </a:extLst>
          </p:cNvPr>
          <p:cNvSpPr/>
          <p:nvPr/>
        </p:nvSpPr>
        <p:spPr>
          <a:xfrm>
            <a:off x="376341" y="2662350"/>
            <a:ext cx="1847095" cy="2097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Montserrat" pitchFamily="2" charset="77"/>
              </a:rPr>
              <a:t>Impresa a partecipazione statale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5E211B3-BD86-5A4A-B125-B397A0B53C22}"/>
              </a:ext>
            </a:extLst>
          </p:cNvPr>
          <p:cNvSpPr/>
          <p:nvPr/>
        </p:nvSpPr>
        <p:spPr>
          <a:xfrm>
            <a:off x="2233061" y="1232034"/>
            <a:ext cx="6439302" cy="127053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Montserrat" pitchFamily="2" charset="77"/>
              </a:rPr>
              <a:t>entità produttiva separata dalla pubblica amministrazione, con bilancio e finanziamento autonomi, dotata di uno specifico obiettivo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Montserrat" pitchFamily="2" charset="77"/>
              </a:rPr>
              <a:t>soggetto di </a:t>
            </a:r>
            <a:r>
              <a:rPr lang="it-IT" sz="1200" dirty="0">
                <a:solidFill>
                  <a:schemeClr val="bg2"/>
                </a:solidFill>
                <a:latin typeface="Montserrat" pitchFamily="2" charset="77"/>
              </a:rPr>
              <a:t>diritto pubblico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Montserrat" pitchFamily="2" charset="77"/>
              </a:rPr>
              <a:t>Inizialmente molto diffuso (in Italia: INA, ENI, ENEL ecc.), ora </a:t>
            </a:r>
            <a:r>
              <a:rPr lang="it-IT" sz="1200" dirty="0">
                <a:solidFill>
                  <a:schemeClr val="bg2"/>
                </a:solidFill>
                <a:latin typeface="Montserrat" pitchFamily="2" charset="77"/>
              </a:rPr>
              <a:t>residuale </a:t>
            </a:r>
            <a:r>
              <a:rPr lang="it-IT" sz="1200" dirty="0">
                <a:solidFill>
                  <a:schemeClr val="tx1"/>
                </a:solidFill>
                <a:latin typeface="Montserrat" pitchFamily="2" charset="77"/>
              </a:rPr>
              <a:t>(Agenzia del demanio, Agenzia delle Entrate-Riscossione, SIAE)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9F795BD-BCC4-8C47-B0ED-C63B37B5F999}"/>
              </a:ext>
            </a:extLst>
          </p:cNvPr>
          <p:cNvSpPr/>
          <p:nvPr/>
        </p:nvSpPr>
        <p:spPr>
          <a:xfrm>
            <a:off x="2233061" y="2662350"/>
            <a:ext cx="6439302" cy="209710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Montserrat" pitchFamily="2" charset="77"/>
              </a:rPr>
              <a:t>entità operante in regime privatistico, soggetta alla disciplina del </a:t>
            </a:r>
            <a:r>
              <a:rPr lang="it-IT" sz="1200" dirty="0">
                <a:solidFill>
                  <a:schemeClr val="bg2"/>
                </a:solidFill>
                <a:latin typeface="Montserrat" pitchFamily="2" charset="77"/>
              </a:rPr>
              <a:t>diritto commerciale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Montserrat" pitchFamily="2" charset="77"/>
              </a:rPr>
              <a:t>IRI italiana, holding che controllava le partecipazioni industriali, bancarie, finanziarie e altri servizi, precursore nel 1933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Montserrat" pitchFamily="2" charset="77"/>
              </a:rPr>
              <a:t>rappresenta la </a:t>
            </a:r>
            <a:r>
              <a:rPr lang="it-IT" sz="1200" dirty="0">
                <a:solidFill>
                  <a:schemeClr val="bg2"/>
                </a:solidFill>
                <a:latin typeface="Montserrat" pitchFamily="2" charset="77"/>
              </a:rPr>
              <a:t>forma di gran lunga prevalente </a:t>
            </a:r>
            <a:r>
              <a:rPr lang="it-IT" sz="1200" dirty="0">
                <a:solidFill>
                  <a:schemeClr val="tx1"/>
                </a:solidFill>
                <a:latin typeface="Montserrat" pitchFamily="2" charset="77"/>
              </a:rPr>
              <a:t>di impresa pubblica in Italia e nel mondo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Montserrat" pitchFamily="2" charset="77"/>
              </a:rPr>
              <a:t>prevede diverse possibili articolazioni: azienda quotata/non quotata, partecipazione totalitaria/di maggioranza/di minoranza, controllo </a:t>
            </a:r>
            <a:r>
              <a:rPr lang="it-IT" sz="1200" i="1" dirty="0">
                <a:solidFill>
                  <a:schemeClr val="tx1"/>
                </a:solidFill>
                <a:latin typeface="Montserrat" pitchFamily="2" charset="77"/>
              </a:rPr>
              <a:t>de </a:t>
            </a:r>
            <a:r>
              <a:rPr lang="it-IT" sz="1200" i="1" dirty="0" err="1">
                <a:solidFill>
                  <a:schemeClr val="tx1"/>
                </a:solidFill>
                <a:latin typeface="Montserrat" pitchFamily="2" charset="77"/>
              </a:rPr>
              <a:t>jure</a:t>
            </a:r>
            <a:r>
              <a:rPr lang="it-IT" sz="1200" i="1" dirty="0">
                <a:solidFill>
                  <a:schemeClr val="tx1"/>
                </a:solidFill>
                <a:latin typeface="Montserrat" pitchFamily="2" charset="77"/>
              </a:rPr>
              <a:t>/de facto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i="1" dirty="0">
                <a:solidFill>
                  <a:schemeClr val="tx1"/>
                </a:solidFill>
                <a:latin typeface="Montserrat" pitchFamily="2" charset="77"/>
              </a:rPr>
              <a:t>Per impresa pubblica, è sensato normalmente intendere imprese in cui il soggetto pubblico ha partecipazioni di controllo e influenza la governance</a:t>
            </a:r>
          </a:p>
        </p:txBody>
      </p:sp>
    </p:spTree>
    <p:extLst>
      <p:ext uri="{BB962C8B-B14F-4D97-AF65-F5344CB8AC3E}">
        <p14:creationId xmlns:p14="http://schemas.microsoft.com/office/powerpoint/2010/main" val="22044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7E556EE-E84B-E83A-4A92-AF9EC764E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93" y="383175"/>
            <a:ext cx="7017657" cy="440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7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/>
          <p:nvPr/>
        </p:nvSpPr>
        <p:spPr>
          <a:xfrm>
            <a:off x="5399774" y="824579"/>
            <a:ext cx="3026400" cy="11583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29" name="Google Shape;329;p41"/>
          <p:cNvSpPr/>
          <p:nvPr/>
        </p:nvSpPr>
        <p:spPr>
          <a:xfrm>
            <a:off x="3093580" y="824579"/>
            <a:ext cx="3026400" cy="11583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0" name="Google Shape;330;p41"/>
          <p:cNvSpPr txBox="1">
            <a:spLocks noGrp="1"/>
          </p:cNvSpPr>
          <p:nvPr>
            <p:ph type="title"/>
          </p:nvPr>
        </p:nvSpPr>
        <p:spPr>
          <a:xfrm>
            <a:off x="752680" y="137679"/>
            <a:ext cx="77082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sz="2400" dirty="0"/>
              <a:t>Le stagioni dell’impresa pubblica in Italia/1</a:t>
            </a:r>
            <a:endParaRPr sz="2400" dirty="0"/>
          </a:p>
        </p:txBody>
      </p:sp>
      <p:sp>
        <p:nvSpPr>
          <p:cNvPr id="331" name="Google Shape;331;p41"/>
          <p:cNvSpPr/>
          <p:nvPr/>
        </p:nvSpPr>
        <p:spPr>
          <a:xfrm>
            <a:off x="717875" y="824579"/>
            <a:ext cx="3026400" cy="11583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2" name="Google Shape;332;p41"/>
          <p:cNvSpPr txBox="1">
            <a:spLocks noGrp="1"/>
          </p:cNvSpPr>
          <p:nvPr>
            <p:ph type="subTitle" idx="4294967295"/>
          </p:nvPr>
        </p:nvSpPr>
        <p:spPr>
          <a:xfrm>
            <a:off x="1051303" y="981706"/>
            <a:ext cx="2004128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600" b="1" dirty="0" err="1">
                <a:solidFill>
                  <a:schemeClr val="lt1"/>
                </a:solidFill>
              </a:rPr>
              <a:t>Età</a:t>
            </a:r>
            <a:r>
              <a:rPr lang="en" sz="1600" b="1" dirty="0">
                <a:solidFill>
                  <a:schemeClr val="lt1"/>
                </a:solidFill>
              </a:rPr>
              <a:t> </a:t>
            </a:r>
            <a:r>
              <a:rPr lang="en" sz="1600" b="1" dirty="0" err="1">
                <a:solidFill>
                  <a:schemeClr val="lt1"/>
                </a:solidFill>
              </a:rPr>
              <a:t>dei</a:t>
            </a:r>
            <a:r>
              <a:rPr lang="en" sz="1600" b="1" dirty="0">
                <a:solidFill>
                  <a:schemeClr val="lt1"/>
                </a:solidFill>
              </a:rPr>
              <a:t> </a:t>
            </a:r>
            <a:r>
              <a:rPr lang="en" sz="1600" b="1" dirty="0" err="1">
                <a:solidFill>
                  <a:schemeClr val="lt1"/>
                </a:solidFill>
              </a:rPr>
              <a:t>monopoli</a:t>
            </a:r>
            <a:endParaRPr lang="en" sz="16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it-IT" sz="1400" b="1" dirty="0">
                <a:solidFill>
                  <a:schemeClr val="lt1"/>
                </a:solidFill>
              </a:rPr>
              <a:t>D</a:t>
            </a:r>
            <a:r>
              <a:rPr lang="en" sz="1400" b="1" dirty="0" err="1">
                <a:solidFill>
                  <a:schemeClr val="lt1"/>
                </a:solidFill>
              </a:rPr>
              <a:t>all’Unità</a:t>
            </a:r>
            <a:r>
              <a:rPr lang="en" sz="1400" b="1" dirty="0">
                <a:solidFill>
                  <a:schemeClr val="lt1"/>
                </a:solidFill>
              </a:rPr>
              <a:t> al 1912</a:t>
            </a:r>
          </a:p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34" name="Google Shape;334;p41"/>
          <p:cNvSpPr txBox="1">
            <a:spLocks noGrp="1"/>
          </p:cNvSpPr>
          <p:nvPr>
            <p:ph type="subTitle" idx="4294967295"/>
          </p:nvPr>
        </p:nvSpPr>
        <p:spPr>
          <a:xfrm>
            <a:off x="6042209" y="837579"/>
            <a:ext cx="2172034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400" b="1" dirty="0" err="1">
                <a:solidFill>
                  <a:schemeClr val="lt1"/>
                </a:solidFill>
              </a:rPr>
              <a:t>Epoca</a:t>
            </a:r>
            <a:r>
              <a:rPr lang="en" sz="1400" b="1" dirty="0">
                <a:solidFill>
                  <a:schemeClr val="lt1"/>
                </a:solidFill>
              </a:rPr>
              <a:t> </a:t>
            </a:r>
            <a:r>
              <a:rPr lang="en" sz="1400" b="1" dirty="0" err="1">
                <a:solidFill>
                  <a:schemeClr val="lt1"/>
                </a:solidFill>
              </a:rPr>
              <a:t>delle</a:t>
            </a:r>
            <a:r>
              <a:rPr lang="en" sz="1400" b="1" dirty="0">
                <a:solidFill>
                  <a:schemeClr val="lt1"/>
                </a:solidFill>
              </a:rPr>
              <a:t> </a:t>
            </a:r>
            <a:r>
              <a:rPr lang="en" sz="1400" b="1" dirty="0" err="1">
                <a:solidFill>
                  <a:schemeClr val="lt1"/>
                </a:solidFill>
              </a:rPr>
              <a:t>partecipazioni</a:t>
            </a:r>
            <a:r>
              <a:rPr lang="en" sz="1400" b="1" dirty="0">
                <a:solidFill>
                  <a:schemeClr val="lt1"/>
                </a:solidFill>
              </a:rPr>
              <a:t> </a:t>
            </a:r>
            <a:r>
              <a:rPr lang="en" sz="1400" b="1" dirty="0" err="1">
                <a:solidFill>
                  <a:schemeClr val="lt1"/>
                </a:solidFill>
              </a:rPr>
              <a:t>statali</a:t>
            </a:r>
            <a:endParaRPr lang="en" sz="14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it-IT" sz="1100" b="1" dirty="0">
                <a:solidFill>
                  <a:schemeClr val="lt1"/>
                </a:solidFill>
              </a:rPr>
              <a:t>D</a:t>
            </a:r>
            <a:r>
              <a:rPr lang="en" sz="1100" b="1" dirty="0">
                <a:solidFill>
                  <a:schemeClr val="lt1"/>
                </a:solidFill>
              </a:rPr>
              <a:t>al </a:t>
            </a:r>
            <a:r>
              <a:rPr lang="en" sz="1100" b="1" dirty="0" err="1">
                <a:solidFill>
                  <a:schemeClr val="lt1"/>
                </a:solidFill>
              </a:rPr>
              <a:t>dopoguerra</a:t>
            </a:r>
            <a:r>
              <a:rPr lang="en" sz="1100" b="1" dirty="0">
                <a:solidFill>
                  <a:schemeClr val="lt1"/>
                </a:solidFill>
              </a:rPr>
              <a:t> a </a:t>
            </a:r>
            <a:r>
              <a:rPr lang="en" sz="1100" b="1" dirty="0" err="1">
                <a:solidFill>
                  <a:schemeClr val="lt1"/>
                </a:solidFill>
              </a:rPr>
              <a:t>metà</a:t>
            </a:r>
            <a:r>
              <a:rPr lang="en" sz="1100" b="1" dirty="0">
                <a:solidFill>
                  <a:schemeClr val="lt1"/>
                </a:solidFill>
              </a:rPr>
              <a:t> ‘70</a:t>
            </a:r>
          </a:p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35" name="Google Shape;335;p41"/>
          <p:cNvSpPr txBox="1">
            <a:spLocks noGrp="1"/>
          </p:cNvSpPr>
          <p:nvPr>
            <p:ph type="subTitle" idx="4294967295"/>
          </p:nvPr>
        </p:nvSpPr>
        <p:spPr>
          <a:xfrm>
            <a:off x="561983" y="2045881"/>
            <a:ext cx="2574692" cy="16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it-IT" sz="1200" dirty="0">
                <a:solidFill>
                  <a:schemeClr val="dk1"/>
                </a:solidFill>
              </a:rPr>
              <a:t>Esperienze di impresa pubblica sporadiche ovunque, salvo alcune «manifatture» (es. arazzi, ceramiche in Francia)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it-IT" sz="1200" dirty="0">
                <a:solidFill>
                  <a:schemeClr val="dk1"/>
                </a:solidFill>
              </a:rPr>
              <a:t>«monopoli di Stato» (es. sale, tabacco) per massimizzare entrate fiscali, contribuiscono al finanziamento dell’apparato statale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336" name="Google Shape;336;p41"/>
          <p:cNvSpPr txBox="1">
            <a:spLocks noGrp="1"/>
          </p:cNvSpPr>
          <p:nvPr>
            <p:ph type="subTitle" idx="4294967295"/>
          </p:nvPr>
        </p:nvSpPr>
        <p:spPr>
          <a:xfrm>
            <a:off x="3136675" y="2147279"/>
            <a:ext cx="2574692" cy="16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buClr>
                <a:schemeClr val="accent1"/>
              </a:buClr>
              <a:buSzPts val="1400"/>
            </a:pPr>
            <a:r>
              <a:rPr lang="it-IT" sz="1200" dirty="0">
                <a:solidFill>
                  <a:schemeClr val="dk1"/>
                </a:solidFill>
              </a:rPr>
              <a:t>Effetti della Grande Guerra e della Grande Depressione </a:t>
            </a:r>
          </a:p>
          <a:p>
            <a:pPr lvl="0" indent="-317500">
              <a:buClr>
                <a:schemeClr val="accent1"/>
              </a:buClr>
              <a:buSzPts val="1400"/>
            </a:pPr>
            <a:r>
              <a:rPr lang="it-IT" sz="1200" dirty="0">
                <a:solidFill>
                  <a:schemeClr val="dk1"/>
                </a:solidFill>
              </a:rPr>
              <a:t>Affermazione della visione economica keynesiana</a:t>
            </a:r>
          </a:p>
          <a:p>
            <a:pPr lvl="0" indent="-317500">
              <a:buClr>
                <a:schemeClr val="accent1"/>
              </a:buClr>
              <a:buSzPts val="1400"/>
            </a:pPr>
            <a:r>
              <a:rPr lang="it-IT" sz="1200" dirty="0">
                <a:solidFill>
                  <a:schemeClr val="dk1"/>
                </a:solidFill>
              </a:rPr>
              <a:t>Si affermano esperienze imprenditoriali pubbliche in tutti i principali paesi (GB, Francia, Spagna, Italia ecc.)</a:t>
            </a:r>
          </a:p>
        </p:txBody>
      </p:sp>
      <p:sp>
        <p:nvSpPr>
          <p:cNvPr id="337" name="Google Shape;337;p41"/>
          <p:cNvSpPr txBox="1">
            <a:spLocks noGrp="1"/>
          </p:cNvSpPr>
          <p:nvPr>
            <p:ph type="subTitle" idx="4294967295"/>
          </p:nvPr>
        </p:nvSpPr>
        <p:spPr>
          <a:xfrm>
            <a:off x="5711367" y="2177385"/>
            <a:ext cx="2502876" cy="16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buClr>
                <a:schemeClr val="accent1"/>
              </a:buClr>
              <a:buSzPts val="1400"/>
            </a:pPr>
            <a:r>
              <a:rPr lang="it-IT" sz="1200" dirty="0">
                <a:solidFill>
                  <a:schemeClr val="dk1"/>
                </a:solidFill>
              </a:rPr>
              <a:t>In Italia, costituzione delle </a:t>
            </a:r>
            <a:r>
              <a:rPr lang="it-IT" sz="1200" dirty="0">
                <a:solidFill>
                  <a:schemeClr val="bg2"/>
                </a:solidFill>
              </a:rPr>
              <a:t>holding pubbliche</a:t>
            </a:r>
            <a:r>
              <a:rPr lang="it-IT" sz="1200" dirty="0">
                <a:solidFill>
                  <a:schemeClr val="dk1"/>
                </a:solidFill>
              </a:rPr>
              <a:t>: IRI, ENI, ENEL; Ministero delle partecipazioni statali (1956); RAI</a:t>
            </a:r>
          </a:p>
          <a:p>
            <a:pPr indent="-317500">
              <a:buClr>
                <a:schemeClr val="accent1"/>
              </a:buClr>
              <a:buSzPts val="1400"/>
            </a:pPr>
            <a:r>
              <a:rPr lang="it-IT" sz="1200" dirty="0">
                <a:solidFill>
                  <a:schemeClr val="dk1"/>
                </a:solidFill>
              </a:rPr>
              <a:t>Si delinea il modello originale italiano delle </a:t>
            </a:r>
            <a:r>
              <a:rPr lang="it-IT" sz="1200" dirty="0">
                <a:solidFill>
                  <a:schemeClr val="bg2"/>
                </a:solidFill>
              </a:rPr>
              <a:t>partecipazioni pubbliche </a:t>
            </a:r>
            <a:r>
              <a:rPr lang="it-IT" sz="1200" dirty="0">
                <a:solidFill>
                  <a:schemeClr val="dk1"/>
                </a:solidFill>
              </a:rPr>
              <a:t>(Stato controlla ente pubblico, che controlla imprese private), poi «esportato» ad altri paesi </a:t>
            </a:r>
          </a:p>
        </p:txBody>
      </p:sp>
      <p:sp>
        <p:nvSpPr>
          <p:cNvPr id="12" name="Google Shape;332;p41">
            <a:extLst>
              <a:ext uri="{FF2B5EF4-FFF2-40B4-BE49-F238E27FC236}">
                <a16:creationId xmlns:a16="http://schemas.microsoft.com/office/drawing/2014/main" id="{6383F2DE-30E8-E548-8E49-572C8EAF0FAE}"/>
              </a:ext>
            </a:extLst>
          </p:cNvPr>
          <p:cNvSpPr txBox="1">
            <a:spLocks/>
          </p:cNvSpPr>
          <p:nvPr/>
        </p:nvSpPr>
        <p:spPr>
          <a:xfrm>
            <a:off x="3707239" y="847204"/>
            <a:ext cx="2004128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400"/>
              </a:spcAft>
              <a:buFont typeface="Montserrat"/>
              <a:buNone/>
            </a:pPr>
            <a:r>
              <a:rPr lang="it-IT" sz="1600" b="1" dirty="0">
                <a:solidFill>
                  <a:schemeClr val="lt1"/>
                </a:solidFill>
              </a:rPr>
              <a:t>Età dello Stato Imprenditore</a:t>
            </a:r>
          </a:p>
          <a:p>
            <a:pPr marL="0" indent="0" algn="ctr">
              <a:spcAft>
                <a:spcPts val="400"/>
              </a:spcAft>
              <a:buFont typeface="Montserrat"/>
              <a:buNone/>
            </a:pPr>
            <a:r>
              <a:rPr lang="it-IT" sz="1400" b="1" dirty="0">
                <a:solidFill>
                  <a:schemeClr val="lt1"/>
                </a:solidFill>
              </a:rPr>
              <a:t>Tra le due guerre</a:t>
            </a:r>
          </a:p>
          <a:p>
            <a:pPr marL="0" indent="0" algn="ctr">
              <a:spcAft>
                <a:spcPts val="400"/>
              </a:spcAft>
              <a:buFont typeface="Montserrat"/>
              <a:buNone/>
            </a:pPr>
            <a:endParaRPr lang="it-IT" sz="16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  <p:bldP spid="329" grpId="0" animBg="1"/>
      <p:bldP spid="336" grpId="0" uiExpand="1" build="p"/>
      <p:bldP spid="33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/>
          <p:nvPr/>
        </p:nvSpPr>
        <p:spPr>
          <a:xfrm>
            <a:off x="5399774" y="914386"/>
            <a:ext cx="3026400" cy="11583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29" name="Google Shape;329;p41"/>
          <p:cNvSpPr/>
          <p:nvPr/>
        </p:nvSpPr>
        <p:spPr>
          <a:xfrm>
            <a:off x="3093580" y="914386"/>
            <a:ext cx="3026400" cy="11583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0" name="Google Shape;330;p41"/>
          <p:cNvSpPr txBox="1">
            <a:spLocks noGrp="1"/>
          </p:cNvSpPr>
          <p:nvPr>
            <p:ph type="title"/>
          </p:nvPr>
        </p:nvSpPr>
        <p:spPr>
          <a:xfrm>
            <a:off x="717800" y="132136"/>
            <a:ext cx="77082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sz="2400" dirty="0"/>
              <a:t>Le stagioni dell’impresa pubblica in Italia/2</a:t>
            </a:r>
            <a:endParaRPr sz="2400" dirty="0"/>
          </a:p>
        </p:txBody>
      </p:sp>
      <p:sp>
        <p:nvSpPr>
          <p:cNvPr id="331" name="Google Shape;331;p41"/>
          <p:cNvSpPr/>
          <p:nvPr/>
        </p:nvSpPr>
        <p:spPr>
          <a:xfrm>
            <a:off x="717875" y="914386"/>
            <a:ext cx="3026400" cy="11583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2" name="Google Shape;332;p41"/>
          <p:cNvSpPr txBox="1">
            <a:spLocks noGrp="1"/>
          </p:cNvSpPr>
          <p:nvPr>
            <p:ph type="subTitle" idx="4294967295"/>
          </p:nvPr>
        </p:nvSpPr>
        <p:spPr>
          <a:xfrm>
            <a:off x="1155134" y="937038"/>
            <a:ext cx="17349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600" b="1" dirty="0" err="1">
                <a:solidFill>
                  <a:schemeClr val="lt1"/>
                </a:solidFill>
              </a:rPr>
              <a:t>Crisi</a:t>
            </a:r>
            <a:r>
              <a:rPr lang="en" sz="1600" b="1" dirty="0">
                <a:solidFill>
                  <a:schemeClr val="lt1"/>
                </a:solidFill>
              </a:rPr>
              <a:t> </a:t>
            </a:r>
            <a:r>
              <a:rPr lang="en" sz="1600" b="1" dirty="0" err="1">
                <a:solidFill>
                  <a:schemeClr val="lt1"/>
                </a:solidFill>
              </a:rPr>
              <a:t>dello</a:t>
            </a:r>
            <a:r>
              <a:rPr lang="en" sz="1600" b="1" dirty="0">
                <a:solidFill>
                  <a:schemeClr val="lt1"/>
                </a:solidFill>
              </a:rPr>
              <a:t> </a:t>
            </a:r>
            <a:r>
              <a:rPr lang="en" sz="1600" b="1" dirty="0" err="1">
                <a:solidFill>
                  <a:schemeClr val="lt1"/>
                </a:solidFill>
              </a:rPr>
              <a:t>Stato</a:t>
            </a:r>
            <a:r>
              <a:rPr lang="en" sz="1600" b="1" dirty="0">
                <a:solidFill>
                  <a:schemeClr val="lt1"/>
                </a:solidFill>
              </a:rPr>
              <a:t> </a:t>
            </a:r>
            <a:r>
              <a:rPr lang="en" sz="1600" b="1" dirty="0" err="1">
                <a:solidFill>
                  <a:schemeClr val="lt1"/>
                </a:solidFill>
              </a:rPr>
              <a:t>Imprenditore</a:t>
            </a:r>
            <a:endParaRPr lang="en" sz="16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it-IT" sz="1200" b="1" dirty="0">
                <a:solidFill>
                  <a:schemeClr val="lt1"/>
                </a:solidFill>
              </a:rPr>
              <a:t>M</a:t>
            </a:r>
            <a:r>
              <a:rPr lang="en" sz="1200" b="1" dirty="0" err="1">
                <a:solidFill>
                  <a:schemeClr val="lt1"/>
                </a:solidFill>
              </a:rPr>
              <a:t>età</a:t>
            </a:r>
            <a:r>
              <a:rPr lang="en" sz="1200" b="1" dirty="0">
                <a:solidFill>
                  <a:schemeClr val="lt1"/>
                </a:solidFill>
              </a:rPr>
              <a:t> ‘70-anni ‘80</a:t>
            </a: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333" name="Google Shape;333;p41"/>
          <p:cNvSpPr txBox="1">
            <a:spLocks noGrp="1"/>
          </p:cNvSpPr>
          <p:nvPr>
            <p:ph type="subTitle" idx="4294967295"/>
          </p:nvPr>
        </p:nvSpPr>
        <p:spPr>
          <a:xfrm>
            <a:off x="3820575" y="969316"/>
            <a:ext cx="17349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600" b="1" dirty="0" err="1">
                <a:solidFill>
                  <a:schemeClr val="lt1"/>
                </a:solidFill>
              </a:rPr>
              <a:t>Epoca</a:t>
            </a:r>
            <a:r>
              <a:rPr lang="en" sz="1600" b="1" dirty="0">
                <a:solidFill>
                  <a:schemeClr val="lt1"/>
                </a:solidFill>
              </a:rPr>
              <a:t> </a:t>
            </a:r>
            <a:r>
              <a:rPr lang="en" sz="1600" b="1" dirty="0" err="1">
                <a:solidFill>
                  <a:schemeClr val="lt1"/>
                </a:solidFill>
              </a:rPr>
              <a:t>delle</a:t>
            </a:r>
            <a:r>
              <a:rPr lang="en" sz="1600" b="1" dirty="0">
                <a:solidFill>
                  <a:schemeClr val="lt1"/>
                </a:solidFill>
              </a:rPr>
              <a:t> </a:t>
            </a:r>
            <a:r>
              <a:rPr lang="en" sz="1600" b="1" dirty="0" err="1">
                <a:solidFill>
                  <a:schemeClr val="lt1"/>
                </a:solidFill>
              </a:rPr>
              <a:t>privatizzazioni</a:t>
            </a:r>
            <a:endParaRPr lang="en" sz="16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1992-?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34" name="Google Shape;334;p41"/>
          <p:cNvSpPr txBox="1">
            <a:spLocks noGrp="1"/>
          </p:cNvSpPr>
          <p:nvPr>
            <p:ph type="subTitle" idx="4294967295"/>
          </p:nvPr>
        </p:nvSpPr>
        <p:spPr>
          <a:xfrm>
            <a:off x="6196280" y="1035136"/>
            <a:ext cx="17349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Il </a:t>
            </a:r>
            <a:r>
              <a:rPr lang="en" sz="1600" b="1" dirty="0" err="1">
                <a:solidFill>
                  <a:schemeClr val="lt1"/>
                </a:solidFill>
              </a:rPr>
              <a:t>ritorno</a:t>
            </a:r>
            <a:r>
              <a:rPr lang="en" sz="1600" b="1" dirty="0">
                <a:solidFill>
                  <a:schemeClr val="lt1"/>
                </a:solidFill>
              </a:rPr>
              <a:t> </a:t>
            </a:r>
            <a:r>
              <a:rPr lang="en" sz="1600" b="1" dirty="0" err="1">
                <a:solidFill>
                  <a:schemeClr val="lt1"/>
                </a:solidFill>
              </a:rPr>
              <a:t>dello</a:t>
            </a:r>
            <a:r>
              <a:rPr lang="en" sz="1600" b="1" dirty="0">
                <a:solidFill>
                  <a:schemeClr val="lt1"/>
                </a:solidFill>
              </a:rPr>
              <a:t> </a:t>
            </a:r>
            <a:r>
              <a:rPr lang="en" sz="1600" b="1" dirty="0" err="1">
                <a:solidFill>
                  <a:schemeClr val="lt1"/>
                </a:solidFill>
              </a:rPr>
              <a:t>Stato</a:t>
            </a:r>
            <a:r>
              <a:rPr lang="en" sz="1600" b="1" dirty="0">
                <a:solidFill>
                  <a:schemeClr val="lt1"/>
                </a:solidFill>
              </a:rPr>
              <a:t> </a:t>
            </a:r>
            <a:r>
              <a:rPr lang="en" sz="1600" b="1" dirty="0" err="1">
                <a:solidFill>
                  <a:schemeClr val="lt1"/>
                </a:solidFill>
              </a:rPr>
              <a:t>Imprenditore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35" name="Google Shape;335;p41"/>
          <p:cNvSpPr txBox="1">
            <a:spLocks noGrp="1"/>
          </p:cNvSpPr>
          <p:nvPr>
            <p:ph type="subTitle" idx="4294967295"/>
          </p:nvPr>
        </p:nvSpPr>
        <p:spPr>
          <a:xfrm>
            <a:off x="596766" y="2260916"/>
            <a:ext cx="2539909" cy="16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buClr>
                <a:schemeClr val="accent1"/>
              </a:buClr>
              <a:buSzPts val="1400"/>
            </a:pPr>
            <a:r>
              <a:rPr lang="it-IT" sz="1200" dirty="0">
                <a:solidFill>
                  <a:schemeClr val="dk1"/>
                </a:solidFill>
              </a:rPr>
              <a:t>cattiva performance delle economie miste/collasso dei regimi collettivisti →crisi del </a:t>
            </a:r>
            <a:r>
              <a:rPr lang="it-IT" sz="1200" i="1" dirty="0">
                <a:solidFill>
                  <a:schemeClr val="dk1"/>
                </a:solidFill>
              </a:rPr>
              <a:t>big </a:t>
            </a:r>
            <a:r>
              <a:rPr lang="it-IT" sz="1200" i="1" dirty="0" err="1">
                <a:solidFill>
                  <a:schemeClr val="dk1"/>
                </a:solidFill>
              </a:rPr>
              <a:t>government</a:t>
            </a:r>
            <a:endParaRPr lang="it-IT" sz="1200" i="1" dirty="0">
              <a:solidFill>
                <a:schemeClr val="dk1"/>
              </a:solidFill>
            </a:endParaRPr>
          </a:p>
          <a:p>
            <a:pPr lvl="0" indent="-317500">
              <a:buClr>
                <a:schemeClr val="accent1"/>
              </a:buClr>
              <a:buSzPts val="1400"/>
            </a:pPr>
            <a:r>
              <a:rPr lang="it-IT" sz="1200" dirty="0">
                <a:solidFill>
                  <a:schemeClr val="dk1"/>
                </a:solidFill>
              </a:rPr>
              <a:t>Fenomeni di corruzione/</a:t>
            </a:r>
            <a:r>
              <a:rPr lang="it-IT" sz="1200" i="1" dirty="0" err="1">
                <a:solidFill>
                  <a:schemeClr val="dk1"/>
                </a:solidFill>
              </a:rPr>
              <a:t>government</a:t>
            </a:r>
            <a:r>
              <a:rPr lang="it-IT" sz="1200" i="1" dirty="0">
                <a:solidFill>
                  <a:schemeClr val="dk1"/>
                </a:solidFill>
              </a:rPr>
              <a:t> </a:t>
            </a:r>
            <a:r>
              <a:rPr lang="it-IT" sz="1200" i="1" dirty="0" err="1">
                <a:solidFill>
                  <a:schemeClr val="dk1"/>
                </a:solidFill>
              </a:rPr>
              <a:t>failure</a:t>
            </a:r>
            <a:endParaRPr lang="it-IT" sz="1200" i="1" dirty="0">
              <a:solidFill>
                <a:schemeClr val="dk1"/>
              </a:solidFill>
            </a:endParaRPr>
          </a:p>
          <a:p>
            <a:pPr lvl="0" indent="-317500">
              <a:buClr>
                <a:schemeClr val="accent1"/>
              </a:buClr>
              <a:buSzPts val="1400"/>
            </a:pPr>
            <a:r>
              <a:rPr lang="it-IT" sz="1200" dirty="0">
                <a:solidFill>
                  <a:schemeClr val="dk1"/>
                </a:solidFill>
              </a:rPr>
              <a:t>Scarsa performance economica delle imprese pubbliche</a:t>
            </a:r>
          </a:p>
          <a:p>
            <a:pPr lvl="0" indent="-317500">
              <a:buClr>
                <a:schemeClr val="accent1"/>
              </a:buClr>
              <a:buSzPts val="1400"/>
            </a:pPr>
            <a:r>
              <a:rPr lang="it-IT" sz="1200" dirty="0">
                <a:solidFill>
                  <a:schemeClr val="dk1"/>
                </a:solidFill>
              </a:rPr>
              <a:t>↑debito pubblico</a:t>
            </a:r>
          </a:p>
          <a:p>
            <a:pPr lvl="0" indent="-317500">
              <a:buClr>
                <a:schemeClr val="accent1"/>
              </a:buClr>
              <a:buSzPts val="1400"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336" name="Google Shape;336;p41"/>
          <p:cNvSpPr txBox="1">
            <a:spLocks noGrp="1"/>
          </p:cNvSpPr>
          <p:nvPr>
            <p:ph type="subTitle" idx="4294967295"/>
          </p:nvPr>
        </p:nvSpPr>
        <p:spPr>
          <a:xfrm>
            <a:off x="3030066" y="2237086"/>
            <a:ext cx="2539909" cy="16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it-IT" sz="1200" dirty="0">
                <a:solidFill>
                  <a:schemeClr val="dk1"/>
                </a:solidFill>
              </a:rPr>
              <a:t>Idealizzazione del modello americano (Washington </a:t>
            </a:r>
            <a:r>
              <a:rPr lang="it-IT" sz="1200" dirty="0" err="1">
                <a:solidFill>
                  <a:schemeClr val="dk1"/>
                </a:solidFill>
              </a:rPr>
              <a:t>Consensus</a:t>
            </a:r>
            <a:r>
              <a:rPr lang="it-IT" sz="1200" dirty="0">
                <a:solidFill>
                  <a:schemeClr val="dk1"/>
                </a:solidFill>
              </a:rPr>
              <a:t>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it-IT" sz="1200" dirty="0">
                <a:solidFill>
                  <a:schemeClr val="dk1"/>
                </a:solidFill>
              </a:rPr>
              <a:t>Rifiuto teorico delle ragioni dell’impresa pubblica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it-IT" sz="1200" dirty="0">
                <a:solidFill>
                  <a:schemeClr val="dk1"/>
                </a:solidFill>
              </a:rPr>
              <a:t>Il modello è la privatizzazione di British Telecom nel 1984 (governo Thatcher), applicato in Italia  a IRI, ENI e INA, trasformate in </a:t>
            </a:r>
            <a:r>
              <a:rPr lang="it-IT" sz="1200" dirty="0" err="1">
                <a:solidFill>
                  <a:schemeClr val="dk1"/>
                </a:solidFill>
              </a:rPr>
              <a:t>SpA</a:t>
            </a:r>
            <a:r>
              <a:rPr lang="it-IT" sz="1200" dirty="0">
                <a:solidFill>
                  <a:schemeClr val="dk1"/>
                </a:solidFill>
              </a:rPr>
              <a:t>  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subTitle" idx="4294967295"/>
          </p:nvPr>
        </p:nvSpPr>
        <p:spPr>
          <a:xfrm>
            <a:off x="5555474" y="2237086"/>
            <a:ext cx="2870526" cy="16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it-IT" sz="1200" dirty="0">
                <a:solidFill>
                  <a:schemeClr val="dk1"/>
                </a:solidFill>
              </a:rPr>
              <a:t>Crisi del 2008-9 → indebolimento dei presupposti teorici della privatizzazione</a:t>
            </a:r>
          </a:p>
          <a:p>
            <a:pPr indent="-317500">
              <a:buClr>
                <a:schemeClr val="accent1"/>
              </a:buClr>
              <a:buSzPts val="1400"/>
            </a:pPr>
            <a:r>
              <a:rPr lang="it-IT" sz="1200" dirty="0">
                <a:solidFill>
                  <a:schemeClr val="dk1"/>
                </a:solidFill>
              </a:rPr>
              <a:t>↑consapevolezza ruolo dello Stato nel successo tecnologico imprese USA (es. Internet)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it-IT" sz="1200" dirty="0">
                <a:solidFill>
                  <a:schemeClr val="dk1"/>
                </a:solidFill>
              </a:rPr>
              <a:t>Successo del modello cinese di capitalismo («Capitalismo di Stato»)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  <p:bldP spid="329" grpId="0" animBg="1"/>
      <p:bldP spid="331" grpId="0" animBg="1"/>
      <p:bldP spid="335" grpId="0" uiExpand="1" build="p"/>
      <p:bldP spid="336" grpId="0" uiExpand="1" build="p"/>
      <p:bldP spid="33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E5526E6-13BF-1A4E-B840-3FA261ACC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634" y="950345"/>
            <a:ext cx="8113091" cy="34164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Lo Stato ha svolto un importante ruolo di </a:t>
            </a:r>
            <a:r>
              <a:rPr lang="it-IT" sz="1400" dirty="0">
                <a:solidFill>
                  <a:schemeClr val="bg2"/>
                </a:solidFill>
              </a:rPr>
              <a:t>supplenza dell’iniziativa imprenditoriale privata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Creando </a:t>
            </a:r>
            <a:r>
              <a:rPr lang="it-IT" sz="1400" b="1" dirty="0">
                <a:solidFill>
                  <a:schemeClr val="bg2"/>
                </a:solidFill>
              </a:rPr>
              <a:t>domanda</a:t>
            </a:r>
            <a:r>
              <a:rPr lang="it-IT" sz="1400" dirty="0">
                <a:solidFill>
                  <a:schemeClr val="tx1"/>
                </a:solidFill>
              </a:rPr>
              <a:t>, che poneva rimedio alla ristrettezza del mercato interno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Fornendo </a:t>
            </a:r>
            <a:r>
              <a:rPr lang="it-IT" sz="1400" b="1" dirty="0">
                <a:solidFill>
                  <a:schemeClr val="bg2"/>
                </a:solidFill>
              </a:rPr>
              <a:t>capitali</a:t>
            </a:r>
            <a:r>
              <a:rPr lang="it-IT" sz="1400" dirty="0">
                <a:solidFill>
                  <a:schemeClr val="tx1"/>
                </a:solidFill>
              </a:rPr>
              <a:t> all’industria privata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Creando </a:t>
            </a:r>
            <a:r>
              <a:rPr lang="it-IT" sz="1400" b="1" dirty="0">
                <a:solidFill>
                  <a:schemeClr val="bg2"/>
                </a:solidFill>
              </a:rPr>
              <a:t>infrastrutture</a:t>
            </a:r>
            <a:r>
              <a:rPr lang="it-IT" sz="1400" dirty="0">
                <a:solidFill>
                  <a:schemeClr val="tx1"/>
                </a:solidFill>
              </a:rPr>
              <a:t> indispensabili per lo sviluppo (es. autostrade)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Promuovendo </a:t>
            </a:r>
            <a:r>
              <a:rPr lang="it-IT" sz="1400" b="1" dirty="0">
                <a:solidFill>
                  <a:schemeClr val="bg2"/>
                </a:solidFill>
              </a:rPr>
              <a:t>capacità tecnologiche </a:t>
            </a:r>
            <a:r>
              <a:rPr lang="it-IT" sz="1400" dirty="0">
                <a:solidFill>
                  <a:schemeClr val="tx1"/>
                </a:solidFill>
              </a:rPr>
              <a:t>in attività in cui il capitale privato non intravedeva l’opportunità di investire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Sostenendo la creazione di moderne </a:t>
            </a:r>
            <a:r>
              <a:rPr lang="it-IT" sz="1400" b="1" dirty="0">
                <a:solidFill>
                  <a:schemeClr val="bg2"/>
                </a:solidFill>
              </a:rPr>
              <a:t>strutture manageriali e capitale umano </a:t>
            </a:r>
            <a:r>
              <a:rPr lang="it-IT" sz="1400" dirty="0">
                <a:solidFill>
                  <a:schemeClr val="tx1"/>
                </a:solidFill>
              </a:rPr>
              <a:t>(es. diffusione di pratiche gestionali americane svolto dall’IRI) </a:t>
            </a:r>
          </a:p>
          <a:p>
            <a:pPr lvl="1">
              <a:spcBef>
                <a:spcPts val="400"/>
              </a:spcBef>
            </a:pPr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</a:rPr>
              <a:t>La presenza statale è stata rilevante nei settori caratterizzati da condizioni di </a:t>
            </a:r>
            <a:r>
              <a:rPr lang="it-IT" sz="1400" b="1" dirty="0">
                <a:solidFill>
                  <a:schemeClr val="bg2"/>
                </a:solidFill>
              </a:rPr>
              <a:t>monopolio naturale</a:t>
            </a:r>
            <a:r>
              <a:rPr lang="it-IT" sz="1400" dirty="0">
                <a:solidFill>
                  <a:schemeClr val="tx1"/>
                </a:solidFill>
              </a:rPr>
              <a:t>, ma anche in misura consistente nei </a:t>
            </a:r>
            <a:r>
              <a:rPr lang="it-IT" sz="1400" b="1" dirty="0">
                <a:solidFill>
                  <a:schemeClr val="bg2"/>
                </a:solidFill>
              </a:rPr>
              <a:t>settori ad alto grado di competizione oligopolistica</a:t>
            </a:r>
            <a:r>
              <a:rPr lang="it-IT" sz="1400" dirty="0">
                <a:solidFill>
                  <a:schemeClr val="tx1"/>
                </a:solidFill>
              </a:rPr>
              <a:t> (es. aerospaziale, automobilistico, farmaceutico, dell’elettronica e delle telecomunicazioni)</a:t>
            </a:r>
            <a:br>
              <a:rPr lang="it-IT" sz="1400" dirty="0">
                <a:solidFill>
                  <a:schemeClr val="tx1"/>
                </a:solidFill>
              </a:rPr>
            </a:b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C6E2DC6-9ABA-874B-B988-20A126B5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92" y="288275"/>
            <a:ext cx="7717500" cy="572700"/>
          </a:xfrm>
        </p:spPr>
        <p:txBody>
          <a:bodyPr/>
          <a:lstStyle/>
          <a:p>
            <a:r>
              <a:rPr lang="it-IT" sz="2000" dirty="0"/>
              <a:t>Nel periodo d’oro dell’impresa pubblica in Italia…</a:t>
            </a:r>
          </a:p>
        </p:txBody>
      </p:sp>
    </p:spTree>
    <p:extLst>
      <p:ext uri="{BB962C8B-B14F-4D97-AF65-F5344CB8AC3E}">
        <p14:creationId xmlns:p14="http://schemas.microsoft.com/office/powerpoint/2010/main" val="4092218939"/>
      </p:ext>
    </p:extLst>
  </p:cSld>
  <p:clrMapOvr>
    <a:masterClrMapping/>
  </p:clrMapOvr>
</p:sld>
</file>

<file path=ppt/theme/theme1.xml><?xml version="1.0" encoding="utf-8"?>
<a:theme xmlns:a="http://schemas.openxmlformats.org/drawingml/2006/main" name="Management Consulting Toolkit by Slidesgo">
  <a:themeElements>
    <a:clrScheme name="Simple Light">
      <a:dk1>
        <a:srgbClr val="000000"/>
      </a:dk1>
      <a:lt1>
        <a:srgbClr val="FFFFFF"/>
      </a:lt1>
      <a:dk2>
        <a:srgbClr val="4A8CFF"/>
      </a:dk2>
      <a:lt2>
        <a:srgbClr val="EFEFEF"/>
      </a:lt2>
      <a:accent1>
        <a:srgbClr val="003BA3"/>
      </a:accent1>
      <a:accent2>
        <a:srgbClr val="000000"/>
      </a:accent2>
      <a:accent3>
        <a:srgbClr val="4A8CFF"/>
      </a:accent3>
      <a:accent4>
        <a:srgbClr val="EFEFEF"/>
      </a:accent4>
      <a:accent5>
        <a:srgbClr val="003BA3"/>
      </a:accent5>
      <a:accent6>
        <a:srgbClr val="000000"/>
      </a:accent6>
      <a:hlink>
        <a:srgbClr val="003B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11528</TotalTime>
  <Words>1414</Words>
  <Application>Microsoft Macintosh PowerPoint</Application>
  <PresentationFormat>Presentazione su schermo (16:9)</PresentationFormat>
  <Paragraphs>122</Paragraphs>
  <Slides>20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Barlow</vt:lpstr>
      <vt:lpstr>Century Gothic</vt:lpstr>
      <vt:lpstr>Montserrat</vt:lpstr>
      <vt:lpstr>Management Consulting Toolkit by Slidesgo</vt:lpstr>
      <vt:lpstr>La proprietà pubblica dell’impresa Impresa pubblica, privatizzazioni e liberalizzazioni  </vt:lpstr>
      <vt:lpstr>Le ragioni della proprietà pubblica, nella teoria economica</vt:lpstr>
      <vt:lpstr>Le ragioni della proprietà pubblica, nella realtà storica/1</vt:lpstr>
      <vt:lpstr>Le ragioni della proprietà pubblica, nella realtà storica/2</vt:lpstr>
      <vt:lpstr>Più specificamente, cosa si intende per impresa pubblica?</vt:lpstr>
      <vt:lpstr>Presentazione standard di PowerPoint</vt:lpstr>
      <vt:lpstr>Le stagioni dell’impresa pubblica in Italia/1</vt:lpstr>
      <vt:lpstr>Le stagioni dell’impresa pubblica in Italia/2</vt:lpstr>
      <vt:lpstr>Nel periodo d’oro dell’impresa pubblica in Italia…</vt:lpstr>
      <vt:lpstr>Riforme strutturali: privatizzazioni</vt:lpstr>
      <vt:lpstr>Riforme strutturali: liberalizzazioni</vt:lpstr>
      <vt:lpstr>Due questioni principali: </vt:lpstr>
      <vt:lpstr>L’impresa pubblica in Italia oggi – le prime 20 imprese/1</vt:lpstr>
      <vt:lpstr>L’impresa pubblica in Italia oggi – le prime 20 imprese/2</vt:lpstr>
      <vt:lpstr>L’impresa pubblica in Italia oggi – le prime 20 imprese/3</vt:lpstr>
      <vt:lpstr>Presentazione standard di PowerPoint</vt:lpstr>
      <vt:lpstr>L’impresa pubblica oggi – insieme delle imprese (Mocetti e Roma, 2020)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 Consulting Toolkit</dc:title>
  <cp:lastModifiedBy>Maria Alessandra Rossi</cp:lastModifiedBy>
  <cp:revision>733</cp:revision>
  <dcterms:modified xsi:type="dcterms:W3CDTF">2023-04-13T15:51:34Z</dcterms:modified>
</cp:coreProperties>
</file>